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5" r:id="rId1"/>
  </p:sldMasterIdLst>
  <p:sldIdLst>
    <p:sldId id="256" r:id="rId2"/>
    <p:sldId id="292" r:id="rId3"/>
    <p:sldId id="293" r:id="rId4"/>
    <p:sldId id="294" r:id="rId5"/>
    <p:sldId id="302" r:id="rId6"/>
    <p:sldId id="301" r:id="rId7"/>
    <p:sldId id="300" r:id="rId8"/>
    <p:sldId id="299" r:id="rId9"/>
    <p:sldId id="298" r:id="rId10"/>
    <p:sldId id="296" r:id="rId11"/>
    <p:sldId id="297" r:id="rId12"/>
    <p:sldId id="295" r:id="rId13"/>
    <p:sldId id="304" r:id="rId14"/>
    <p:sldId id="306" r:id="rId15"/>
    <p:sldId id="307" r:id="rId16"/>
    <p:sldId id="310" r:id="rId17"/>
    <p:sldId id="308" r:id="rId18"/>
    <p:sldId id="311" r:id="rId19"/>
    <p:sldId id="312" r:id="rId20"/>
    <p:sldId id="313" r:id="rId21"/>
    <p:sldId id="314" r:id="rId22"/>
    <p:sldId id="315" r:id="rId23"/>
    <p:sldId id="316" r:id="rId24"/>
    <p:sldId id="317" r:id="rId25"/>
    <p:sldId id="319" r:id="rId26"/>
    <p:sldId id="322" r:id="rId27"/>
    <p:sldId id="325" r:id="rId28"/>
    <p:sldId id="323" r:id="rId29"/>
    <p:sldId id="330" r:id="rId30"/>
    <p:sldId id="329" r:id="rId31"/>
    <p:sldId id="338" r:id="rId32"/>
    <p:sldId id="337" r:id="rId33"/>
    <p:sldId id="336" r:id="rId34"/>
    <p:sldId id="334" r:id="rId35"/>
    <p:sldId id="332" r:id="rId36"/>
    <p:sldId id="339" r:id="rId37"/>
    <p:sldId id="340" r:id="rId38"/>
    <p:sldId id="331" r:id="rId39"/>
    <p:sldId id="327" r:id="rId40"/>
    <p:sldId id="342" r:id="rId41"/>
    <p:sldId id="344" r:id="rId42"/>
    <p:sldId id="345" r:id="rId43"/>
    <p:sldId id="346" r:id="rId44"/>
    <p:sldId id="348" r:id="rId45"/>
    <p:sldId id="349" r:id="rId46"/>
    <p:sldId id="350" r:id="rId47"/>
    <p:sldId id="351" r:id="rId48"/>
    <p:sldId id="355" r:id="rId49"/>
    <p:sldId id="357" r:id="rId50"/>
    <p:sldId id="358" r:id="rId51"/>
    <p:sldId id="359" r:id="rId52"/>
    <p:sldId id="360"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8" d="100"/>
          <a:sy n="88" d="100"/>
        </p:scale>
        <p:origin x="576"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6AD6EE87-EBD5-4F12-A48A-63ACA297AC8F}" type="datetimeFigureOut">
              <a:rPr lang="en-US" smtClean="0"/>
              <a:t>7/16/2018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3464692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t>7/16/2018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2718122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2A4AFB99-0EAB-4182-AFF8-E214C82A68F6}" type="datetimeFigureOut">
              <a:rPr lang="en-US" smtClean="0"/>
              <a:t>7/16/2018</a:t>
            </a:fld>
            <a:endParaRPr lang="en-US" dirty="0"/>
          </a:p>
        </p:txBody>
      </p:sp>
      <p:sp>
        <p:nvSpPr>
          <p:cNvPr id="5" name="Footer Placeholder 4"/>
          <p:cNvSpPr>
            <a:spLocks noGrp="1"/>
          </p:cNvSpPr>
          <p:nvPr>
            <p:ph type="ftr" sz="quarter" idx="11"/>
          </p:nvPr>
        </p:nvSpPr>
        <p:spPr>
          <a:xfrm>
            <a:off x="3776135" y="6422854"/>
            <a:ext cx="4279669" cy="365125"/>
          </a:xfrm>
        </p:spPr>
        <p:txBody>
          <a:bodyPr/>
          <a:lstStyle/>
          <a:p>
            <a:endParaRPr lang="en-US" dirty="0"/>
          </a:p>
        </p:txBody>
      </p:sp>
      <p:sp>
        <p:nvSpPr>
          <p:cNvPr id="6" name="Slide Number Placeholder 5"/>
          <p:cNvSpPr>
            <a:spLocks noGrp="1"/>
          </p:cNvSpPr>
          <p:nvPr>
            <p:ph type="sldNum" sz="quarter" idx="12"/>
          </p:nvPr>
        </p:nvSpPr>
        <p:spPr>
          <a:xfrm>
            <a:off x="8073048" y="6422854"/>
            <a:ext cx="879759" cy="365125"/>
          </a:xfrm>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2390277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smtClean="0"/>
              <a:t>7/16/2018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1394065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lvl1pPr>
              <a:defRPr>
                <a:solidFill>
                  <a:schemeClr val="tx2"/>
                </a:solidFill>
              </a:defRPr>
            </a:lvl1pPr>
          </a:lstStyle>
          <a:p>
            <a:fld id="{5A61015F-7CC6-4D0A-9D87-873EA4C304CC}" type="datetimeFigureOut">
              <a:rPr lang="en-US" smtClean="0"/>
              <a:t>7/16/2018</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‹Nº›</a:t>
            </a:fld>
            <a:endParaRPr lang="en-US" dirty="0"/>
          </a:p>
        </p:txBody>
      </p:sp>
    </p:spTree>
    <p:extLst>
      <p:ext uri="{BB962C8B-B14F-4D97-AF65-F5344CB8AC3E}">
        <p14:creationId xmlns:p14="http://schemas.microsoft.com/office/powerpoint/2010/main" val="123990840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t>7/16/2018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3215048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t>7/16/2018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2807324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smtClean="0"/>
              <a:t>7/16/2018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927867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t>7/16/2018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2100229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5C68B11-C5A8-448C-8CE9-B1A273C79CFC}" type="datetimeFigureOut">
              <a:rPr lang="en-US" smtClean="0"/>
              <a:t>7/16/2018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3271915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C7616CA0-919D-4A49-9C8A-62FDFB3A5183}" type="datetimeFigureOut">
              <a:rPr lang="en-US" smtClean="0"/>
              <a:t>7/16/2018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smtClean="0"/>
              <a:t>‹Nº›</a:t>
            </a:fld>
            <a:endParaRPr lang="en-US" dirty="0"/>
          </a:p>
        </p:txBody>
      </p:sp>
    </p:spTree>
    <p:extLst>
      <p:ext uri="{BB962C8B-B14F-4D97-AF65-F5344CB8AC3E}">
        <p14:creationId xmlns:p14="http://schemas.microsoft.com/office/powerpoint/2010/main" val="3709847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90298CD5-6C1E-4009-B41F-6DF62E31D3BE}" type="datetimeFigureOut">
              <a:rPr lang="en-US" smtClean="0"/>
              <a:pPr/>
              <a:t>7/16/2018</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732454951"/>
      </p:ext>
    </p:extLst>
  </p:cSld>
  <p:clrMap bg1="dk1" tx1="lt1" bg2="dk2" tx2="lt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5" Type="http://schemas.openxmlformats.org/officeDocument/2006/relationships/image" Target="../media/image60.jpeg"/><Relationship Id="rId4" Type="http://schemas.openxmlformats.org/officeDocument/2006/relationships/image" Target="../media/image59.jpeg"/></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2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6.xml"/><Relationship Id="rId5" Type="http://schemas.openxmlformats.org/officeDocument/2006/relationships/image" Target="../media/image88.jpeg"/><Relationship Id="rId4" Type="http://schemas.openxmlformats.org/officeDocument/2006/relationships/image" Target="../media/image87.jpeg"/></Relationships>
</file>

<file path=ppt/slides/_rels/slide2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s://www.facebook.com/updunidadgomez/photos/pcb.2209581209059715/2209579099059926/?type=3" TargetMode="External"/><Relationship Id="rId1" Type="http://schemas.openxmlformats.org/officeDocument/2006/relationships/slideLayout" Target="../slideLayouts/slideLayout6.xml"/><Relationship Id="rId5" Type="http://schemas.openxmlformats.org/officeDocument/2006/relationships/image" Target="../media/image91.jpeg"/><Relationship Id="rId4" Type="http://schemas.openxmlformats.org/officeDocument/2006/relationships/image" Target="../media/image90.jpeg"/></Relationships>
</file>

<file path=ppt/slides/_rels/slide2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6.xml"/><Relationship Id="rId4" Type="http://schemas.openxmlformats.org/officeDocument/2006/relationships/image" Target="../media/image94.jpeg"/></Relationships>
</file>

<file path=ppt/slides/_rels/slide2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6.xml"/><Relationship Id="rId4" Type="http://schemas.openxmlformats.org/officeDocument/2006/relationships/image" Target="../media/image97.jpeg"/></Relationships>
</file>

<file path=ppt/slides/_rels/slide2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6.xml"/><Relationship Id="rId4" Type="http://schemas.openxmlformats.org/officeDocument/2006/relationships/image" Target="../media/image100.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6.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3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6.xml"/><Relationship Id="rId5" Type="http://schemas.openxmlformats.org/officeDocument/2006/relationships/image" Target="../media/image109.jpeg"/><Relationship Id="rId4" Type="http://schemas.openxmlformats.org/officeDocument/2006/relationships/image" Target="../media/image108.jpeg"/></Relationships>
</file>

<file path=ppt/slides/_rels/slide3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6.xml"/><Relationship Id="rId4" Type="http://schemas.openxmlformats.org/officeDocument/2006/relationships/image" Target="../media/image114.jpeg"/></Relationships>
</file>

<file path=ppt/slides/_rels/slide3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6.xml"/><Relationship Id="rId5" Type="http://schemas.openxmlformats.org/officeDocument/2006/relationships/image" Target="../media/image118.jpeg"/><Relationship Id="rId4" Type="http://schemas.openxmlformats.org/officeDocument/2006/relationships/image" Target="../media/image117.jpeg"/></Relationships>
</file>

<file path=ppt/slides/_rels/slide3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6.xml"/><Relationship Id="rId4" Type="http://schemas.openxmlformats.org/officeDocument/2006/relationships/image" Target="../media/image121.jpeg"/></Relationships>
</file>

<file path=ppt/slides/_rels/slide3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6.xml"/><Relationship Id="rId4" Type="http://schemas.openxmlformats.org/officeDocument/2006/relationships/image" Target="../media/image121.jpeg"/></Relationships>
</file>

<file path=ppt/slides/_rels/slide37.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image" Target="../media/image122.jpeg"/><Relationship Id="rId1" Type="http://schemas.openxmlformats.org/officeDocument/2006/relationships/slideLayout" Target="../slideLayouts/slideLayout6.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3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6.xml"/><Relationship Id="rId5" Type="http://schemas.openxmlformats.org/officeDocument/2006/relationships/hyperlink" Target="https://www.facebook.com/updunidadgomez/photos/pcb.2239711226046713/2239709392713563/?type=3" TargetMode="External"/><Relationship Id="rId4" Type="http://schemas.openxmlformats.org/officeDocument/2006/relationships/image" Target="../media/image131.jpeg"/></Relationships>
</file>

<file path=ppt/slides/_rels/slide3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6.xml"/><Relationship Id="rId4" Type="http://schemas.openxmlformats.org/officeDocument/2006/relationships/image" Target="../media/image134.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6.jpeg"/><Relationship Id="rId7" Type="http://schemas.openxmlformats.org/officeDocument/2006/relationships/image" Target="../media/image140.jpeg"/><Relationship Id="rId2" Type="http://schemas.openxmlformats.org/officeDocument/2006/relationships/image" Target="../media/image135.jpeg"/><Relationship Id="rId1" Type="http://schemas.openxmlformats.org/officeDocument/2006/relationships/slideLayout" Target="../slideLayouts/slideLayout6.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4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6.xml"/><Relationship Id="rId4" Type="http://schemas.openxmlformats.org/officeDocument/2006/relationships/image" Target="../media/image143.jpeg"/></Relationships>
</file>

<file path=ppt/slides/_rels/slide4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hyperlink" Target="https://www.facebook.com/updunidadgomez/photos/pcb.2258655600818942/2258655534152282/?type=3" TargetMode="External"/><Relationship Id="rId1" Type="http://schemas.openxmlformats.org/officeDocument/2006/relationships/slideLayout" Target="../slideLayouts/slideLayout6.xml"/><Relationship Id="rId4" Type="http://schemas.openxmlformats.org/officeDocument/2006/relationships/image" Target="../media/image145.jpeg"/></Relationships>
</file>

<file path=ppt/slides/_rels/slide43.xml.rels><?xml version="1.0" encoding="UTF-8" standalone="yes"?>
<Relationships xmlns="http://schemas.openxmlformats.org/package/2006/relationships"><Relationship Id="rId3" Type="http://schemas.openxmlformats.org/officeDocument/2006/relationships/image" Target="../media/image147.jpeg"/><Relationship Id="rId7" Type="http://schemas.openxmlformats.org/officeDocument/2006/relationships/image" Target="../media/image151.jpeg"/><Relationship Id="rId2" Type="http://schemas.openxmlformats.org/officeDocument/2006/relationships/image" Target="../media/image146.jpeg"/><Relationship Id="rId1" Type="http://schemas.openxmlformats.org/officeDocument/2006/relationships/slideLayout" Target="../slideLayouts/slideLayout6.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4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6.xml"/><Relationship Id="rId4" Type="http://schemas.openxmlformats.org/officeDocument/2006/relationships/image" Target="../media/image154.jpeg"/></Relationships>
</file>

<file path=ppt/slides/_rels/slide4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6.xml"/><Relationship Id="rId5" Type="http://schemas.openxmlformats.org/officeDocument/2006/relationships/image" Target="../media/image158.jpeg"/><Relationship Id="rId4" Type="http://schemas.openxmlformats.org/officeDocument/2006/relationships/image" Target="../media/image157.jpeg"/></Relationships>
</file>

<file path=ppt/slides/_rels/slide4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6.xml"/><Relationship Id="rId5" Type="http://schemas.openxmlformats.org/officeDocument/2006/relationships/image" Target="../media/image162.jpeg"/><Relationship Id="rId4" Type="http://schemas.openxmlformats.org/officeDocument/2006/relationships/image" Target="../media/image161.jpeg"/></Relationships>
</file>

<file path=ppt/slides/_rels/slide47.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6.xml"/><Relationship Id="rId5" Type="http://schemas.openxmlformats.org/officeDocument/2006/relationships/image" Target="../media/image172.jpeg"/><Relationship Id="rId4" Type="http://schemas.openxmlformats.org/officeDocument/2006/relationships/image" Target="../media/image171.jpeg"/></Relationships>
</file>

<file path=ppt/slides/_rels/slide5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6.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
          <p:cNvGrpSpPr>
            <a:grpSpLocks/>
          </p:cNvGrpSpPr>
          <p:nvPr/>
        </p:nvGrpSpPr>
        <p:grpSpPr bwMode="auto">
          <a:xfrm>
            <a:off x="2450122" y="380897"/>
            <a:ext cx="7502770" cy="6283568"/>
            <a:chOff x="13752" y="999"/>
            <a:chExt cx="1127" cy="1415"/>
          </a:xfrm>
          <a:solidFill>
            <a:srgbClr val="002060">
              <a:alpha val="20000"/>
            </a:srgbClr>
          </a:solidFill>
          <a:scene3d>
            <a:camera prst="orthographicFront">
              <a:rot lat="0" lon="0" rev="0"/>
            </a:camera>
            <a:lightRig rig="balanced" dir="t">
              <a:rot lat="0" lon="0" rev="8700000"/>
            </a:lightRig>
          </a:scene3d>
        </p:grpSpPr>
        <p:sp>
          <p:nvSpPr>
            <p:cNvPr id="28" name="Rectangle 3"/>
            <p:cNvSpPr>
              <a:spLocks noChangeArrowheads="1"/>
            </p:cNvSpPr>
            <p:nvPr/>
          </p:nvSpPr>
          <p:spPr bwMode="auto">
            <a:xfrm>
              <a:off x="14015" y="999"/>
              <a:ext cx="164" cy="696"/>
            </a:xfrm>
            <a:prstGeom prst="rect">
              <a:avLst/>
            </a:prstGeom>
            <a:grpFill/>
            <a:ln>
              <a:noFill/>
              <a:headEnd/>
              <a:tailEnd/>
            </a:ln>
            <a:effectLst>
              <a:outerShdw blurRad="44450" dist="27940" dir="5400000" algn="ctr">
                <a:srgbClr val="000000">
                  <a:alpha val="32000"/>
                </a:srgbClr>
              </a:outerShdw>
            </a:effectLst>
            <a:sp3d>
              <a:bevelT w="190500" h="38100"/>
            </a:sp3d>
          </p:spPr>
          <p:style>
            <a:lnRef idx="2">
              <a:schemeClr val="dk1">
                <a:shade val="50000"/>
              </a:schemeClr>
            </a:lnRef>
            <a:fillRef idx="1">
              <a:schemeClr val="dk1"/>
            </a:fillRef>
            <a:effectRef idx="0">
              <a:schemeClr val="dk1"/>
            </a:effectRef>
            <a:fontRef idx="minor">
              <a:schemeClr val="lt1"/>
            </a:fontRef>
          </p:style>
          <p:txBody>
            <a:bodyPr>
              <a:flatTx/>
            </a:bodyPr>
            <a:lstStyle/>
            <a:p>
              <a:pPr>
                <a:defRPr/>
              </a:pPr>
              <a:endParaRPr lang="es-ES">
                <a:latin typeface="Arial" charset="0"/>
              </a:endParaRPr>
            </a:p>
          </p:txBody>
        </p:sp>
        <p:sp>
          <p:nvSpPr>
            <p:cNvPr id="29" name="Rectangle 4"/>
            <p:cNvSpPr>
              <a:spLocks noChangeArrowheads="1"/>
            </p:cNvSpPr>
            <p:nvPr/>
          </p:nvSpPr>
          <p:spPr bwMode="auto">
            <a:xfrm>
              <a:off x="14015" y="999"/>
              <a:ext cx="164" cy="696"/>
            </a:xfrm>
            <a:prstGeom prst="rect">
              <a:avLst/>
            </a:prstGeom>
            <a:grpFill/>
            <a:ln>
              <a:noFill/>
              <a:headEnd/>
              <a:tailEnd/>
            </a:ln>
            <a:effectLst>
              <a:outerShdw blurRad="44450" dist="27940" dir="5400000" algn="ctr">
                <a:srgbClr val="000000">
                  <a:alpha val="32000"/>
                </a:srgbClr>
              </a:outerShdw>
            </a:effectLst>
            <a:sp3d>
              <a:bevelT w="190500" h="38100"/>
            </a:sp3d>
          </p:spPr>
          <p:style>
            <a:lnRef idx="2">
              <a:schemeClr val="dk1">
                <a:shade val="50000"/>
              </a:schemeClr>
            </a:lnRef>
            <a:fillRef idx="1">
              <a:schemeClr val="dk1"/>
            </a:fillRef>
            <a:effectRef idx="0">
              <a:schemeClr val="dk1"/>
            </a:effectRef>
            <a:fontRef idx="minor">
              <a:schemeClr val="lt1"/>
            </a:fontRef>
          </p:style>
          <p:txBody>
            <a:bodyPr>
              <a:flatTx/>
            </a:bodyPr>
            <a:lstStyle/>
            <a:p>
              <a:pPr>
                <a:defRPr/>
              </a:pPr>
              <a:endParaRPr lang="es-ES">
                <a:latin typeface="Arial" charset="0"/>
              </a:endParaRPr>
            </a:p>
          </p:txBody>
        </p:sp>
        <p:sp>
          <p:nvSpPr>
            <p:cNvPr id="30" name="Rectangle 5"/>
            <p:cNvSpPr>
              <a:spLocks noChangeArrowheads="1"/>
            </p:cNvSpPr>
            <p:nvPr/>
          </p:nvSpPr>
          <p:spPr bwMode="auto">
            <a:xfrm>
              <a:off x="14260" y="1527"/>
              <a:ext cx="163" cy="694"/>
            </a:xfrm>
            <a:prstGeom prst="rect">
              <a:avLst/>
            </a:prstGeom>
            <a:grpFill/>
            <a:ln>
              <a:noFill/>
              <a:headEnd/>
              <a:tailEnd/>
            </a:ln>
            <a:effectLst>
              <a:outerShdw blurRad="44450" dist="27940" dir="5400000" algn="ctr">
                <a:srgbClr val="000000">
                  <a:alpha val="32000"/>
                </a:srgbClr>
              </a:outerShdw>
            </a:effectLst>
            <a:sp3d>
              <a:bevelT w="190500" h="38100"/>
            </a:sp3d>
          </p:spPr>
          <p:style>
            <a:lnRef idx="2">
              <a:schemeClr val="dk1">
                <a:shade val="50000"/>
              </a:schemeClr>
            </a:lnRef>
            <a:fillRef idx="1">
              <a:schemeClr val="dk1"/>
            </a:fillRef>
            <a:effectRef idx="0">
              <a:schemeClr val="dk1"/>
            </a:effectRef>
            <a:fontRef idx="minor">
              <a:schemeClr val="lt1"/>
            </a:fontRef>
          </p:style>
          <p:txBody>
            <a:bodyPr>
              <a:flatTx/>
            </a:bodyPr>
            <a:lstStyle/>
            <a:p>
              <a:pPr>
                <a:defRPr/>
              </a:pPr>
              <a:endParaRPr lang="es-ES">
                <a:latin typeface="Arial" charset="0"/>
              </a:endParaRPr>
            </a:p>
          </p:txBody>
        </p:sp>
        <p:sp>
          <p:nvSpPr>
            <p:cNvPr id="31" name="Rectangle 6"/>
            <p:cNvSpPr>
              <a:spLocks noChangeArrowheads="1"/>
            </p:cNvSpPr>
            <p:nvPr/>
          </p:nvSpPr>
          <p:spPr bwMode="auto">
            <a:xfrm>
              <a:off x="14260" y="1527"/>
              <a:ext cx="163" cy="694"/>
            </a:xfrm>
            <a:prstGeom prst="rect">
              <a:avLst/>
            </a:prstGeom>
            <a:grpFill/>
            <a:ln>
              <a:noFill/>
              <a:headEnd/>
              <a:tailEnd/>
            </a:ln>
            <a:effectLst>
              <a:outerShdw blurRad="44450" dist="27940" dir="5400000" algn="ctr">
                <a:srgbClr val="000000">
                  <a:alpha val="32000"/>
                </a:srgbClr>
              </a:outerShdw>
            </a:effectLst>
            <a:sp3d>
              <a:bevelT w="190500" h="38100"/>
            </a:sp3d>
          </p:spPr>
          <p:style>
            <a:lnRef idx="2">
              <a:schemeClr val="dk1">
                <a:shade val="50000"/>
              </a:schemeClr>
            </a:lnRef>
            <a:fillRef idx="1">
              <a:schemeClr val="dk1"/>
            </a:fillRef>
            <a:effectRef idx="0">
              <a:schemeClr val="dk1"/>
            </a:effectRef>
            <a:fontRef idx="minor">
              <a:schemeClr val="lt1"/>
            </a:fontRef>
          </p:style>
          <p:txBody>
            <a:bodyPr>
              <a:flatTx/>
            </a:bodyPr>
            <a:lstStyle/>
            <a:p>
              <a:pPr>
                <a:defRPr/>
              </a:pPr>
              <a:endParaRPr lang="es-ES">
                <a:latin typeface="Arial" charset="0"/>
              </a:endParaRPr>
            </a:p>
          </p:txBody>
        </p:sp>
        <p:sp>
          <p:nvSpPr>
            <p:cNvPr id="32" name="Freeform 7"/>
            <p:cNvSpPr>
              <a:spLocks/>
            </p:cNvSpPr>
            <p:nvPr/>
          </p:nvSpPr>
          <p:spPr bwMode="auto">
            <a:xfrm>
              <a:off x="13752" y="1728"/>
              <a:ext cx="427" cy="686"/>
            </a:xfrm>
            <a:custGeom>
              <a:avLst/>
              <a:gdLst/>
              <a:ahLst/>
              <a:cxnLst>
                <a:cxn ang="0">
                  <a:pos x="427" y="686"/>
                </a:cxn>
                <a:cxn ang="0">
                  <a:pos x="263" y="686"/>
                </a:cxn>
                <a:cxn ang="0">
                  <a:pos x="235" y="682"/>
                </a:cxn>
                <a:cxn ang="0">
                  <a:pos x="196" y="682"/>
                </a:cxn>
                <a:cxn ang="0">
                  <a:pos x="153" y="672"/>
                </a:cxn>
                <a:cxn ang="0">
                  <a:pos x="110" y="653"/>
                </a:cxn>
                <a:cxn ang="0">
                  <a:pos x="91" y="643"/>
                </a:cxn>
                <a:cxn ang="0">
                  <a:pos x="67" y="624"/>
                </a:cxn>
                <a:cxn ang="0">
                  <a:pos x="52" y="610"/>
                </a:cxn>
                <a:cxn ang="0">
                  <a:pos x="33" y="586"/>
                </a:cxn>
                <a:cxn ang="0">
                  <a:pos x="19" y="562"/>
                </a:cxn>
                <a:cxn ang="0">
                  <a:pos x="9" y="528"/>
                </a:cxn>
                <a:cxn ang="0">
                  <a:pos x="4" y="494"/>
                </a:cxn>
                <a:cxn ang="0">
                  <a:pos x="0" y="456"/>
                </a:cxn>
                <a:cxn ang="0">
                  <a:pos x="0" y="0"/>
                </a:cxn>
                <a:cxn ang="0">
                  <a:pos x="182" y="0"/>
                </a:cxn>
                <a:cxn ang="0">
                  <a:pos x="182" y="456"/>
                </a:cxn>
                <a:cxn ang="0">
                  <a:pos x="263" y="456"/>
                </a:cxn>
                <a:cxn ang="0">
                  <a:pos x="263" y="0"/>
                </a:cxn>
                <a:cxn ang="0">
                  <a:pos x="427" y="0"/>
                </a:cxn>
                <a:cxn ang="0">
                  <a:pos x="427" y="686"/>
                </a:cxn>
              </a:cxnLst>
              <a:rect l="0" t="0" r="r" b="b"/>
              <a:pathLst>
                <a:path w="427" h="686">
                  <a:moveTo>
                    <a:pt x="427" y="686"/>
                  </a:moveTo>
                  <a:lnTo>
                    <a:pt x="263" y="686"/>
                  </a:lnTo>
                  <a:lnTo>
                    <a:pt x="235" y="682"/>
                  </a:lnTo>
                  <a:lnTo>
                    <a:pt x="196" y="682"/>
                  </a:lnTo>
                  <a:lnTo>
                    <a:pt x="153" y="672"/>
                  </a:lnTo>
                  <a:lnTo>
                    <a:pt x="110" y="653"/>
                  </a:lnTo>
                  <a:lnTo>
                    <a:pt x="91" y="643"/>
                  </a:lnTo>
                  <a:lnTo>
                    <a:pt x="67" y="624"/>
                  </a:lnTo>
                  <a:lnTo>
                    <a:pt x="52" y="610"/>
                  </a:lnTo>
                  <a:lnTo>
                    <a:pt x="33" y="586"/>
                  </a:lnTo>
                  <a:lnTo>
                    <a:pt x="19" y="562"/>
                  </a:lnTo>
                  <a:lnTo>
                    <a:pt x="9" y="528"/>
                  </a:lnTo>
                  <a:lnTo>
                    <a:pt x="4" y="494"/>
                  </a:lnTo>
                  <a:lnTo>
                    <a:pt x="0" y="456"/>
                  </a:lnTo>
                  <a:lnTo>
                    <a:pt x="0" y="0"/>
                  </a:lnTo>
                  <a:lnTo>
                    <a:pt x="182" y="0"/>
                  </a:lnTo>
                  <a:lnTo>
                    <a:pt x="182" y="456"/>
                  </a:lnTo>
                  <a:lnTo>
                    <a:pt x="263" y="456"/>
                  </a:lnTo>
                  <a:lnTo>
                    <a:pt x="263" y="0"/>
                  </a:lnTo>
                  <a:lnTo>
                    <a:pt x="427" y="0"/>
                  </a:lnTo>
                  <a:lnTo>
                    <a:pt x="427" y="686"/>
                  </a:lnTo>
                  <a:close/>
                </a:path>
              </a:pathLst>
            </a:custGeom>
            <a:grpFill/>
            <a:ln>
              <a:noFill/>
              <a:headEnd/>
              <a:tailEnd/>
            </a:ln>
            <a:effectLst>
              <a:outerShdw blurRad="44450" dist="27940" dir="5400000" algn="ctr">
                <a:srgbClr val="000000">
                  <a:alpha val="32000"/>
                </a:srgbClr>
              </a:outerShdw>
            </a:effectLst>
            <a:sp3d>
              <a:bevelT w="190500" h="38100"/>
            </a:sp3d>
          </p:spPr>
          <p:style>
            <a:lnRef idx="2">
              <a:schemeClr val="dk1">
                <a:shade val="50000"/>
              </a:schemeClr>
            </a:lnRef>
            <a:fillRef idx="1">
              <a:schemeClr val="dk1"/>
            </a:fillRef>
            <a:effectRef idx="0">
              <a:schemeClr val="dk1"/>
            </a:effectRef>
            <a:fontRef idx="minor">
              <a:schemeClr val="lt1"/>
            </a:fontRef>
          </p:style>
          <p:txBody>
            <a:bodyPr>
              <a:flatTx/>
            </a:bodyPr>
            <a:lstStyle/>
            <a:p>
              <a:pPr>
                <a:defRPr/>
              </a:pPr>
              <a:endParaRPr lang="es-ES">
                <a:latin typeface="Arial" charset="0"/>
              </a:endParaRPr>
            </a:p>
          </p:txBody>
        </p:sp>
        <p:sp>
          <p:nvSpPr>
            <p:cNvPr id="33" name="Freeform 8"/>
            <p:cNvSpPr>
              <a:spLocks/>
            </p:cNvSpPr>
            <p:nvPr/>
          </p:nvSpPr>
          <p:spPr bwMode="auto">
            <a:xfrm>
              <a:off x="13752" y="1728"/>
              <a:ext cx="427" cy="686"/>
            </a:xfrm>
            <a:custGeom>
              <a:avLst/>
              <a:gdLst/>
              <a:ahLst/>
              <a:cxnLst>
                <a:cxn ang="0">
                  <a:pos x="427" y="686"/>
                </a:cxn>
                <a:cxn ang="0">
                  <a:pos x="263" y="686"/>
                </a:cxn>
                <a:cxn ang="0">
                  <a:pos x="235" y="682"/>
                </a:cxn>
                <a:cxn ang="0">
                  <a:pos x="196" y="682"/>
                </a:cxn>
                <a:cxn ang="0">
                  <a:pos x="153" y="672"/>
                </a:cxn>
                <a:cxn ang="0">
                  <a:pos x="110" y="653"/>
                </a:cxn>
                <a:cxn ang="0">
                  <a:pos x="91" y="643"/>
                </a:cxn>
                <a:cxn ang="0">
                  <a:pos x="67" y="624"/>
                </a:cxn>
                <a:cxn ang="0">
                  <a:pos x="52" y="610"/>
                </a:cxn>
                <a:cxn ang="0">
                  <a:pos x="33" y="586"/>
                </a:cxn>
                <a:cxn ang="0">
                  <a:pos x="19" y="562"/>
                </a:cxn>
                <a:cxn ang="0">
                  <a:pos x="9" y="528"/>
                </a:cxn>
                <a:cxn ang="0">
                  <a:pos x="4" y="494"/>
                </a:cxn>
                <a:cxn ang="0">
                  <a:pos x="0" y="456"/>
                </a:cxn>
                <a:cxn ang="0">
                  <a:pos x="0" y="0"/>
                </a:cxn>
                <a:cxn ang="0">
                  <a:pos x="182" y="0"/>
                </a:cxn>
                <a:cxn ang="0">
                  <a:pos x="182" y="456"/>
                </a:cxn>
                <a:cxn ang="0">
                  <a:pos x="263" y="456"/>
                </a:cxn>
                <a:cxn ang="0">
                  <a:pos x="263" y="0"/>
                </a:cxn>
                <a:cxn ang="0">
                  <a:pos x="427" y="0"/>
                </a:cxn>
                <a:cxn ang="0">
                  <a:pos x="427" y="686"/>
                </a:cxn>
              </a:cxnLst>
              <a:rect l="0" t="0" r="r" b="b"/>
              <a:pathLst>
                <a:path w="427" h="686">
                  <a:moveTo>
                    <a:pt x="427" y="686"/>
                  </a:moveTo>
                  <a:lnTo>
                    <a:pt x="263" y="686"/>
                  </a:lnTo>
                  <a:lnTo>
                    <a:pt x="235" y="682"/>
                  </a:lnTo>
                  <a:lnTo>
                    <a:pt x="196" y="682"/>
                  </a:lnTo>
                  <a:lnTo>
                    <a:pt x="153" y="672"/>
                  </a:lnTo>
                  <a:lnTo>
                    <a:pt x="110" y="653"/>
                  </a:lnTo>
                  <a:lnTo>
                    <a:pt x="91" y="643"/>
                  </a:lnTo>
                  <a:lnTo>
                    <a:pt x="67" y="624"/>
                  </a:lnTo>
                  <a:lnTo>
                    <a:pt x="52" y="610"/>
                  </a:lnTo>
                  <a:lnTo>
                    <a:pt x="33" y="586"/>
                  </a:lnTo>
                  <a:lnTo>
                    <a:pt x="19" y="562"/>
                  </a:lnTo>
                  <a:lnTo>
                    <a:pt x="9" y="528"/>
                  </a:lnTo>
                  <a:lnTo>
                    <a:pt x="4" y="494"/>
                  </a:lnTo>
                  <a:lnTo>
                    <a:pt x="0" y="456"/>
                  </a:lnTo>
                  <a:lnTo>
                    <a:pt x="0" y="0"/>
                  </a:lnTo>
                  <a:lnTo>
                    <a:pt x="182" y="0"/>
                  </a:lnTo>
                  <a:lnTo>
                    <a:pt x="182" y="456"/>
                  </a:lnTo>
                  <a:lnTo>
                    <a:pt x="263" y="456"/>
                  </a:lnTo>
                  <a:lnTo>
                    <a:pt x="263" y="0"/>
                  </a:lnTo>
                  <a:lnTo>
                    <a:pt x="427" y="0"/>
                  </a:lnTo>
                  <a:lnTo>
                    <a:pt x="427" y="686"/>
                  </a:lnTo>
                </a:path>
              </a:pathLst>
            </a:custGeom>
            <a:grpFill/>
            <a:ln>
              <a:noFill/>
              <a:headEnd/>
              <a:tailEnd/>
            </a:ln>
            <a:effectLst>
              <a:outerShdw blurRad="44450" dist="27940" dir="5400000" algn="ctr">
                <a:srgbClr val="000000">
                  <a:alpha val="32000"/>
                </a:srgbClr>
              </a:outerShdw>
            </a:effectLst>
            <a:sp3d>
              <a:bevelT w="190500" h="38100"/>
            </a:sp3d>
          </p:spPr>
          <p:style>
            <a:lnRef idx="2">
              <a:schemeClr val="dk1">
                <a:shade val="50000"/>
              </a:schemeClr>
            </a:lnRef>
            <a:fillRef idx="1">
              <a:schemeClr val="dk1"/>
            </a:fillRef>
            <a:effectRef idx="0">
              <a:schemeClr val="dk1"/>
            </a:effectRef>
            <a:fontRef idx="minor">
              <a:schemeClr val="lt1"/>
            </a:fontRef>
          </p:style>
          <p:txBody>
            <a:bodyPr>
              <a:flatTx/>
            </a:bodyPr>
            <a:lstStyle/>
            <a:p>
              <a:pPr>
                <a:defRPr/>
              </a:pPr>
              <a:endParaRPr lang="es-ES">
                <a:latin typeface="Arial" charset="0"/>
              </a:endParaRPr>
            </a:p>
          </p:txBody>
        </p:sp>
        <p:sp>
          <p:nvSpPr>
            <p:cNvPr id="34" name="Freeform 9"/>
            <p:cNvSpPr>
              <a:spLocks/>
            </p:cNvSpPr>
            <p:nvPr/>
          </p:nvSpPr>
          <p:spPr bwMode="auto">
            <a:xfrm>
              <a:off x="14260" y="999"/>
              <a:ext cx="298" cy="461"/>
            </a:xfrm>
            <a:custGeom>
              <a:avLst/>
              <a:gdLst/>
              <a:ahLst/>
              <a:cxnLst>
                <a:cxn ang="0">
                  <a:pos x="0" y="0"/>
                </a:cxn>
                <a:cxn ang="0">
                  <a:pos x="29" y="0"/>
                </a:cxn>
                <a:cxn ang="0">
                  <a:pos x="53" y="0"/>
                </a:cxn>
                <a:cxn ang="0">
                  <a:pos x="77" y="5"/>
                </a:cxn>
                <a:cxn ang="0">
                  <a:pos x="106" y="14"/>
                </a:cxn>
                <a:cxn ang="0">
                  <a:pos x="154" y="33"/>
                </a:cxn>
                <a:cxn ang="0">
                  <a:pos x="197" y="62"/>
                </a:cxn>
                <a:cxn ang="0">
                  <a:pos x="235" y="101"/>
                </a:cxn>
                <a:cxn ang="0">
                  <a:pos x="269" y="139"/>
                </a:cxn>
                <a:cxn ang="0">
                  <a:pos x="278" y="158"/>
                </a:cxn>
                <a:cxn ang="0">
                  <a:pos x="288" y="182"/>
                </a:cxn>
                <a:cxn ang="0">
                  <a:pos x="293" y="206"/>
                </a:cxn>
                <a:cxn ang="0">
                  <a:pos x="298" y="225"/>
                </a:cxn>
                <a:cxn ang="0">
                  <a:pos x="288" y="273"/>
                </a:cxn>
                <a:cxn ang="0">
                  <a:pos x="274" y="312"/>
                </a:cxn>
                <a:cxn ang="0">
                  <a:pos x="245" y="355"/>
                </a:cxn>
                <a:cxn ang="0">
                  <a:pos x="211" y="389"/>
                </a:cxn>
                <a:cxn ang="0">
                  <a:pos x="192" y="403"/>
                </a:cxn>
                <a:cxn ang="0">
                  <a:pos x="173" y="417"/>
                </a:cxn>
                <a:cxn ang="0">
                  <a:pos x="149" y="427"/>
                </a:cxn>
                <a:cxn ang="0">
                  <a:pos x="120" y="441"/>
                </a:cxn>
                <a:cxn ang="0">
                  <a:pos x="96" y="446"/>
                </a:cxn>
                <a:cxn ang="0">
                  <a:pos x="67" y="456"/>
                </a:cxn>
                <a:cxn ang="0">
                  <a:pos x="34" y="456"/>
                </a:cxn>
                <a:cxn ang="0">
                  <a:pos x="0" y="461"/>
                </a:cxn>
                <a:cxn ang="0">
                  <a:pos x="0" y="0"/>
                </a:cxn>
              </a:cxnLst>
              <a:rect l="0" t="0" r="r" b="b"/>
              <a:pathLst>
                <a:path w="298" h="461">
                  <a:moveTo>
                    <a:pt x="0" y="0"/>
                  </a:moveTo>
                  <a:lnTo>
                    <a:pt x="29" y="0"/>
                  </a:lnTo>
                  <a:lnTo>
                    <a:pt x="53" y="0"/>
                  </a:lnTo>
                  <a:lnTo>
                    <a:pt x="77" y="5"/>
                  </a:lnTo>
                  <a:lnTo>
                    <a:pt x="106" y="14"/>
                  </a:lnTo>
                  <a:lnTo>
                    <a:pt x="154" y="33"/>
                  </a:lnTo>
                  <a:lnTo>
                    <a:pt x="197" y="62"/>
                  </a:lnTo>
                  <a:lnTo>
                    <a:pt x="235" y="101"/>
                  </a:lnTo>
                  <a:lnTo>
                    <a:pt x="269" y="139"/>
                  </a:lnTo>
                  <a:lnTo>
                    <a:pt x="278" y="158"/>
                  </a:lnTo>
                  <a:lnTo>
                    <a:pt x="288" y="182"/>
                  </a:lnTo>
                  <a:lnTo>
                    <a:pt x="293" y="206"/>
                  </a:lnTo>
                  <a:lnTo>
                    <a:pt x="298" y="225"/>
                  </a:lnTo>
                  <a:lnTo>
                    <a:pt x="288" y="273"/>
                  </a:lnTo>
                  <a:lnTo>
                    <a:pt x="274" y="312"/>
                  </a:lnTo>
                  <a:lnTo>
                    <a:pt x="245" y="355"/>
                  </a:lnTo>
                  <a:lnTo>
                    <a:pt x="211" y="389"/>
                  </a:lnTo>
                  <a:lnTo>
                    <a:pt x="192" y="403"/>
                  </a:lnTo>
                  <a:lnTo>
                    <a:pt x="173" y="417"/>
                  </a:lnTo>
                  <a:lnTo>
                    <a:pt x="149" y="427"/>
                  </a:lnTo>
                  <a:lnTo>
                    <a:pt x="120" y="441"/>
                  </a:lnTo>
                  <a:lnTo>
                    <a:pt x="96" y="446"/>
                  </a:lnTo>
                  <a:lnTo>
                    <a:pt x="67" y="456"/>
                  </a:lnTo>
                  <a:lnTo>
                    <a:pt x="34" y="456"/>
                  </a:lnTo>
                  <a:lnTo>
                    <a:pt x="0" y="461"/>
                  </a:lnTo>
                  <a:lnTo>
                    <a:pt x="0" y="0"/>
                  </a:lnTo>
                  <a:close/>
                </a:path>
              </a:pathLst>
            </a:custGeom>
            <a:grpFill/>
            <a:ln>
              <a:noFill/>
              <a:headEnd/>
              <a:tailEnd/>
            </a:ln>
            <a:effectLst>
              <a:outerShdw blurRad="44450" dist="27940" dir="5400000" algn="ctr">
                <a:srgbClr val="000000">
                  <a:alpha val="32000"/>
                </a:srgbClr>
              </a:outerShdw>
            </a:effectLst>
            <a:sp3d>
              <a:bevelT w="190500" h="38100"/>
            </a:sp3d>
          </p:spPr>
          <p:style>
            <a:lnRef idx="2">
              <a:schemeClr val="dk1">
                <a:shade val="50000"/>
              </a:schemeClr>
            </a:lnRef>
            <a:fillRef idx="1">
              <a:schemeClr val="dk1"/>
            </a:fillRef>
            <a:effectRef idx="0">
              <a:schemeClr val="dk1"/>
            </a:effectRef>
            <a:fontRef idx="minor">
              <a:schemeClr val="lt1"/>
            </a:fontRef>
          </p:style>
          <p:txBody>
            <a:bodyPr>
              <a:flatTx/>
            </a:bodyPr>
            <a:lstStyle/>
            <a:p>
              <a:pPr>
                <a:defRPr/>
              </a:pPr>
              <a:endParaRPr lang="es-ES">
                <a:latin typeface="Arial" charset="0"/>
              </a:endParaRPr>
            </a:p>
          </p:txBody>
        </p:sp>
        <p:sp>
          <p:nvSpPr>
            <p:cNvPr id="35" name="Freeform 10"/>
            <p:cNvSpPr>
              <a:spLocks/>
            </p:cNvSpPr>
            <p:nvPr/>
          </p:nvSpPr>
          <p:spPr bwMode="auto">
            <a:xfrm>
              <a:off x="14260" y="999"/>
              <a:ext cx="298" cy="461"/>
            </a:xfrm>
            <a:custGeom>
              <a:avLst/>
              <a:gdLst/>
              <a:ahLst/>
              <a:cxnLst>
                <a:cxn ang="0">
                  <a:pos x="0" y="0"/>
                </a:cxn>
                <a:cxn ang="0">
                  <a:pos x="29" y="0"/>
                </a:cxn>
                <a:cxn ang="0">
                  <a:pos x="53" y="0"/>
                </a:cxn>
                <a:cxn ang="0">
                  <a:pos x="77" y="5"/>
                </a:cxn>
                <a:cxn ang="0">
                  <a:pos x="106" y="14"/>
                </a:cxn>
                <a:cxn ang="0">
                  <a:pos x="154" y="33"/>
                </a:cxn>
                <a:cxn ang="0">
                  <a:pos x="197" y="62"/>
                </a:cxn>
                <a:cxn ang="0">
                  <a:pos x="235" y="101"/>
                </a:cxn>
                <a:cxn ang="0">
                  <a:pos x="269" y="139"/>
                </a:cxn>
                <a:cxn ang="0">
                  <a:pos x="278" y="158"/>
                </a:cxn>
                <a:cxn ang="0">
                  <a:pos x="288" y="182"/>
                </a:cxn>
                <a:cxn ang="0">
                  <a:pos x="293" y="206"/>
                </a:cxn>
                <a:cxn ang="0">
                  <a:pos x="298" y="225"/>
                </a:cxn>
                <a:cxn ang="0">
                  <a:pos x="288" y="273"/>
                </a:cxn>
                <a:cxn ang="0">
                  <a:pos x="274" y="312"/>
                </a:cxn>
                <a:cxn ang="0">
                  <a:pos x="245" y="355"/>
                </a:cxn>
                <a:cxn ang="0">
                  <a:pos x="211" y="389"/>
                </a:cxn>
                <a:cxn ang="0">
                  <a:pos x="192" y="403"/>
                </a:cxn>
                <a:cxn ang="0">
                  <a:pos x="173" y="417"/>
                </a:cxn>
                <a:cxn ang="0">
                  <a:pos x="149" y="427"/>
                </a:cxn>
                <a:cxn ang="0">
                  <a:pos x="120" y="441"/>
                </a:cxn>
                <a:cxn ang="0">
                  <a:pos x="96" y="446"/>
                </a:cxn>
                <a:cxn ang="0">
                  <a:pos x="67" y="456"/>
                </a:cxn>
                <a:cxn ang="0">
                  <a:pos x="34" y="456"/>
                </a:cxn>
                <a:cxn ang="0">
                  <a:pos x="0" y="461"/>
                </a:cxn>
                <a:cxn ang="0">
                  <a:pos x="0" y="0"/>
                </a:cxn>
              </a:cxnLst>
              <a:rect l="0" t="0" r="r" b="b"/>
              <a:pathLst>
                <a:path w="298" h="461">
                  <a:moveTo>
                    <a:pt x="0" y="0"/>
                  </a:moveTo>
                  <a:lnTo>
                    <a:pt x="29" y="0"/>
                  </a:lnTo>
                  <a:lnTo>
                    <a:pt x="53" y="0"/>
                  </a:lnTo>
                  <a:lnTo>
                    <a:pt x="77" y="5"/>
                  </a:lnTo>
                  <a:lnTo>
                    <a:pt x="106" y="14"/>
                  </a:lnTo>
                  <a:lnTo>
                    <a:pt x="154" y="33"/>
                  </a:lnTo>
                  <a:lnTo>
                    <a:pt x="197" y="62"/>
                  </a:lnTo>
                  <a:lnTo>
                    <a:pt x="235" y="101"/>
                  </a:lnTo>
                  <a:lnTo>
                    <a:pt x="269" y="139"/>
                  </a:lnTo>
                  <a:lnTo>
                    <a:pt x="278" y="158"/>
                  </a:lnTo>
                  <a:lnTo>
                    <a:pt x="288" y="182"/>
                  </a:lnTo>
                  <a:lnTo>
                    <a:pt x="293" y="206"/>
                  </a:lnTo>
                  <a:lnTo>
                    <a:pt x="298" y="225"/>
                  </a:lnTo>
                  <a:lnTo>
                    <a:pt x="288" y="273"/>
                  </a:lnTo>
                  <a:lnTo>
                    <a:pt x="274" y="312"/>
                  </a:lnTo>
                  <a:lnTo>
                    <a:pt x="245" y="355"/>
                  </a:lnTo>
                  <a:lnTo>
                    <a:pt x="211" y="389"/>
                  </a:lnTo>
                  <a:lnTo>
                    <a:pt x="192" y="403"/>
                  </a:lnTo>
                  <a:lnTo>
                    <a:pt x="173" y="417"/>
                  </a:lnTo>
                  <a:lnTo>
                    <a:pt x="149" y="427"/>
                  </a:lnTo>
                  <a:lnTo>
                    <a:pt x="120" y="441"/>
                  </a:lnTo>
                  <a:lnTo>
                    <a:pt x="96" y="446"/>
                  </a:lnTo>
                  <a:lnTo>
                    <a:pt x="67" y="456"/>
                  </a:lnTo>
                  <a:lnTo>
                    <a:pt x="34" y="456"/>
                  </a:lnTo>
                  <a:lnTo>
                    <a:pt x="0" y="461"/>
                  </a:lnTo>
                  <a:lnTo>
                    <a:pt x="0" y="0"/>
                  </a:lnTo>
                </a:path>
              </a:pathLst>
            </a:custGeom>
            <a:grpFill/>
            <a:ln>
              <a:noFill/>
              <a:headEnd/>
              <a:tailEnd/>
            </a:ln>
            <a:effectLst>
              <a:outerShdw blurRad="44450" dist="27940" dir="5400000" algn="ctr">
                <a:srgbClr val="000000">
                  <a:alpha val="32000"/>
                </a:srgbClr>
              </a:outerShdw>
            </a:effectLst>
            <a:sp3d>
              <a:bevelT w="190500" h="38100"/>
            </a:sp3d>
          </p:spPr>
          <p:style>
            <a:lnRef idx="2">
              <a:schemeClr val="dk1">
                <a:shade val="50000"/>
              </a:schemeClr>
            </a:lnRef>
            <a:fillRef idx="1">
              <a:schemeClr val="dk1"/>
            </a:fillRef>
            <a:effectRef idx="0">
              <a:schemeClr val="dk1"/>
            </a:effectRef>
            <a:fontRef idx="minor">
              <a:schemeClr val="lt1"/>
            </a:fontRef>
          </p:style>
          <p:txBody>
            <a:bodyPr>
              <a:flatTx/>
            </a:bodyPr>
            <a:lstStyle/>
            <a:p>
              <a:pPr>
                <a:defRPr/>
              </a:pPr>
              <a:endParaRPr lang="es-ES">
                <a:latin typeface="Arial" charset="0"/>
              </a:endParaRPr>
            </a:p>
          </p:txBody>
        </p:sp>
        <p:sp>
          <p:nvSpPr>
            <p:cNvPr id="36" name="Freeform 11"/>
            <p:cNvSpPr>
              <a:spLocks/>
            </p:cNvSpPr>
            <p:nvPr/>
          </p:nvSpPr>
          <p:spPr bwMode="auto">
            <a:xfrm>
              <a:off x="14500" y="1531"/>
              <a:ext cx="379" cy="687"/>
            </a:xfrm>
            <a:custGeom>
              <a:avLst/>
              <a:gdLst/>
              <a:ahLst/>
              <a:cxnLst>
                <a:cxn ang="0">
                  <a:pos x="0" y="0"/>
                </a:cxn>
                <a:cxn ang="0">
                  <a:pos x="34" y="0"/>
                </a:cxn>
                <a:cxn ang="0">
                  <a:pos x="67" y="5"/>
                </a:cxn>
                <a:cxn ang="0">
                  <a:pos x="101" y="15"/>
                </a:cxn>
                <a:cxn ang="0">
                  <a:pos x="134" y="24"/>
                </a:cxn>
                <a:cxn ang="0">
                  <a:pos x="168" y="39"/>
                </a:cxn>
                <a:cxn ang="0">
                  <a:pos x="197" y="58"/>
                </a:cxn>
                <a:cxn ang="0">
                  <a:pos x="225" y="77"/>
                </a:cxn>
                <a:cxn ang="0">
                  <a:pos x="254" y="101"/>
                </a:cxn>
                <a:cxn ang="0">
                  <a:pos x="278" y="125"/>
                </a:cxn>
                <a:cxn ang="0">
                  <a:pos x="302" y="154"/>
                </a:cxn>
                <a:cxn ang="0">
                  <a:pos x="326" y="183"/>
                </a:cxn>
                <a:cxn ang="0">
                  <a:pos x="341" y="212"/>
                </a:cxn>
                <a:cxn ang="0">
                  <a:pos x="355" y="240"/>
                </a:cxn>
                <a:cxn ang="0">
                  <a:pos x="369" y="274"/>
                </a:cxn>
                <a:cxn ang="0">
                  <a:pos x="374" y="308"/>
                </a:cxn>
                <a:cxn ang="0">
                  <a:pos x="379" y="341"/>
                </a:cxn>
                <a:cxn ang="0">
                  <a:pos x="374" y="375"/>
                </a:cxn>
                <a:cxn ang="0">
                  <a:pos x="369" y="408"/>
                </a:cxn>
                <a:cxn ang="0">
                  <a:pos x="360" y="442"/>
                </a:cxn>
                <a:cxn ang="0">
                  <a:pos x="350" y="471"/>
                </a:cxn>
                <a:cxn ang="0">
                  <a:pos x="331" y="499"/>
                </a:cxn>
                <a:cxn ang="0">
                  <a:pos x="317" y="528"/>
                </a:cxn>
                <a:cxn ang="0">
                  <a:pos x="297" y="557"/>
                </a:cxn>
                <a:cxn ang="0">
                  <a:pos x="273" y="581"/>
                </a:cxn>
                <a:cxn ang="0">
                  <a:pos x="249" y="605"/>
                </a:cxn>
                <a:cxn ang="0">
                  <a:pos x="221" y="624"/>
                </a:cxn>
                <a:cxn ang="0">
                  <a:pos x="187" y="643"/>
                </a:cxn>
                <a:cxn ang="0">
                  <a:pos x="154" y="658"/>
                </a:cxn>
                <a:cxn ang="0">
                  <a:pos x="120" y="672"/>
                </a:cxn>
                <a:cxn ang="0">
                  <a:pos x="82" y="682"/>
                </a:cxn>
                <a:cxn ang="0">
                  <a:pos x="43" y="687"/>
                </a:cxn>
                <a:cxn ang="0">
                  <a:pos x="0" y="687"/>
                </a:cxn>
                <a:cxn ang="0">
                  <a:pos x="0" y="0"/>
                </a:cxn>
              </a:cxnLst>
              <a:rect l="0" t="0" r="r" b="b"/>
              <a:pathLst>
                <a:path w="379" h="687">
                  <a:moveTo>
                    <a:pt x="0" y="0"/>
                  </a:moveTo>
                  <a:lnTo>
                    <a:pt x="34" y="0"/>
                  </a:lnTo>
                  <a:lnTo>
                    <a:pt x="67" y="5"/>
                  </a:lnTo>
                  <a:lnTo>
                    <a:pt x="101" y="15"/>
                  </a:lnTo>
                  <a:lnTo>
                    <a:pt x="134" y="24"/>
                  </a:lnTo>
                  <a:lnTo>
                    <a:pt x="168" y="39"/>
                  </a:lnTo>
                  <a:lnTo>
                    <a:pt x="197" y="58"/>
                  </a:lnTo>
                  <a:lnTo>
                    <a:pt x="225" y="77"/>
                  </a:lnTo>
                  <a:lnTo>
                    <a:pt x="254" y="101"/>
                  </a:lnTo>
                  <a:lnTo>
                    <a:pt x="278" y="125"/>
                  </a:lnTo>
                  <a:lnTo>
                    <a:pt x="302" y="154"/>
                  </a:lnTo>
                  <a:lnTo>
                    <a:pt x="326" y="183"/>
                  </a:lnTo>
                  <a:lnTo>
                    <a:pt x="341" y="212"/>
                  </a:lnTo>
                  <a:lnTo>
                    <a:pt x="355" y="240"/>
                  </a:lnTo>
                  <a:lnTo>
                    <a:pt x="369" y="274"/>
                  </a:lnTo>
                  <a:lnTo>
                    <a:pt x="374" y="308"/>
                  </a:lnTo>
                  <a:lnTo>
                    <a:pt x="379" y="341"/>
                  </a:lnTo>
                  <a:lnTo>
                    <a:pt x="374" y="375"/>
                  </a:lnTo>
                  <a:lnTo>
                    <a:pt x="369" y="408"/>
                  </a:lnTo>
                  <a:lnTo>
                    <a:pt x="360" y="442"/>
                  </a:lnTo>
                  <a:lnTo>
                    <a:pt x="350" y="471"/>
                  </a:lnTo>
                  <a:lnTo>
                    <a:pt x="331" y="499"/>
                  </a:lnTo>
                  <a:lnTo>
                    <a:pt x="317" y="528"/>
                  </a:lnTo>
                  <a:lnTo>
                    <a:pt x="297" y="557"/>
                  </a:lnTo>
                  <a:lnTo>
                    <a:pt x="273" y="581"/>
                  </a:lnTo>
                  <a:lnTo>
                    <a:pt x="249" y="605"/>
                  </a:lnTo>
                  <a:lnTo>
                    <a:pt x="221" y="624"/>
                  </a:lnTo>
                  <a:lnTo>
                    <a:pt x="187" y="643"/>
                  </a:lnTo>
                  <a:lnTo>
                    <a:pt x="154" y="658"/>
                  </a:lnTo>
                  <a:lnTo>
                    <a:pt x="120" y="672"/>
                  </a:lnTo>
                  <a:lnTo>
                    <a:pt x="82" y="682"/>
                  </a:lnTo>
                  <a:lnTo>
                    <a:pt x="43" y="687"/>
                  </a:lnTo>
                  <a:lnTo>
                    <a:pt x="0" y="687"/>
                  </a:lnTo>
                  <a:lnTo>
                    <a:pt x="0" y="0"/>
                  </a:lnTo>
                  <a:close/>
                </a:path>
              </a:pathLst>
            </a:custGeom>
            <a:grpFill/>
            <a:ln>
              <a:noFill/>
              <a:headEnd/>
              <a:tailEnd/>
            </a:ln>
            <a:effectLst>
              <a:outerShdw blurRad="44450" dist="27940" dir="5400000" algn="ctr">
                <a:srgbClr val="000000">
                  <a:alpha val="32000"/>
                </a:srgbClr>
              </a:outerShdw>
            </a:effectLst>
            <a:sp3d>
              <a:bevelT w="190500" h="38100"/>
            </a:sp3d>
          </p:spPr>
          <p:style>
            <a:lnRef idx="2">
              <a:schemeClr val="dk1">
                <a:shade val="50000"/>
              </a:schemeClr>
            </a:lnRef>
            <a:fillRef idx="1">
              <a:schemeClr val="dk1"/>
            </a:fillRef>
            <a:effectRef idx="0">
              <a:schemeClr val="dk1"/>
            </a:effectRef>
            <a:fontRef idx="minor">
              <a:schemeClr val="lt1"/>
            </a:fontRef>
          </p:style>
          <p:txBody>
            <a:bodyPr>
              <a:flatTx/>
            </a:bodyPr>
            <a:lstStyle/>
            <a:p>
              <a:pPr>
                <a:defRPr/>
              </a:pPr>
              <a:endParaRPr lang="es-ES">
                <a:latin typeface="Arial" charset="0"/>
              </a:endParaRPr>
            </a:p>
          </p:txBody>
        </p:sp>
        <p:sp>
          <p:nvSpPr>
            <p:cNvPr id="37" name="Freeform 12"/>
            <p:cNvSpPr>
              <a:spLocks/>
            </p:cNvSpPr>
            <p:nvPr/>
          </p:nvSpPr>
          <p:spPr bwMode="auto">
            <a:xfrm>
              <a:off x="14500" y="1531"/>
              <a:ext cx="379" cy="687"/>
            </a:xfrm>
            <a:custGeom>
              <a:avLst/>
              <a:gdLst/>
              <a:ahLst/>
              <a:cxnLst>
                <a:cxn ang="0">
                  <a:pos x="0" y="0"/>
                </a:cxn>
                <a:cxn ang="0">
                  <a:pos x="34" y="0"/>
                </a:cxn>
                <a:cxn ang="0">
                  <a:pos x="67" y="5"/>
                </a:cxn>
                <a:cxn ang="0">
                  <a:pos x="101" y="15"/>
                </a:cxn>
                <a:cxn ang="0">
                  <a:pos x="134" y="24"/>
                </a:cxn>
                <a:cxn ang="0">
                  <a:pos x="168" y="39"/>
                </a:cxn>
                <a:cxn ang="0">
                  <a:pos x="197" y="58"/>
                </a:cxn>
                <a:cxn ang="0">
                  <a:pos x="225" y="77"/>
                </a:cxn>
                <a:cxn ang="0">
                  <a:pos x="254" y="101"/>
                </a:cxn>
                <a:cxn ang="0">
                  <a:pos x="278" y="125"/>
                </a:cxn>
                <a:cxn ang="0">
                  <a:pos x="302" y="154"/>
                </a:cxn>
                <a:cxn ang="0">
                  <a:pos x="326" y="183"/>
                </a:cxn>
                <a:cxn ang="0">
                  <a:pos x="341" y="212"/>
                </a:cxn>
                <a:cxn ang="0">
                  <a:pos x="355" y="240"/>
                </a:cxn>
                <a:cxn ang="0">
                  <a:pos x="369" y="274"/>
                </a:cxn>
                <a:cxn ang="0">
                  <a:pos x="374" y="308"/>
                </a:cxn>
                <a:cxn ang="0">
                  <a:pos x="379" y="341"/>
                </a:cxn>
                <a:cxn ang="0">
                  <a:pos x="374" y="375"/>
                </a:cxn>
                <a:cxn ang="0">
                  <a:pos x="369" y="408"/>
                </a:cxn>
                <a:cxn ang="0">
                  <a:pos x="360" y="442"/>
                </a:cxn>
                <a:cxn ang="0">
                  <a:pos x="350" y="471"/>
                </a:cxn>
                <a:cxn ang="0">
                  <a:pos x="331" y="499"/>
                </a:cxn>
                <a:cxn ang="0">
                  <a:pos x="317" y="528"/>
                </a:cxn>
                <a:cxn ang="0">
                  <a:pos x="297" y="557"/>
                </a:cxn>
                <a:cxn ang="0">
                  <a:pos x="273" y="581"/>
                </a:cxn>
                <a:cxn ang="0">
                  <a:pos x="249" y="605"/>
                </a:cxn>
                <a:cxn ang="0">
                  <a:pos x="221" y="624"/>
                </a:cxn>
                <a:cxn ang="0">
                  <a:pos x="187" y="643"/>
                </a:cxn>
                <a:cxn ang="0">
                  <a:pos x="154" y="658"/>
                </a:cxn>
                <a:cxn ang="0">
                  <a:pos x="120" y="672"/>
                </a:cxn>
                <a:cxn ang="0">
                  <a:pos x="82" y="682"/>
                </a:cxn>
                <a:cxn ang="0">
                  <a:pos x="43" y="687"/>
                </a:cxn>
                <a:cxn ang="0">
                  <a:pos x="0" y="687"/>
                </a:cxn>
                <a:cxn ang="0">
                  <a:pos x="0" y="0"/>
                </a:cxn>
              </a:cxnLst>
              <a:rect l="0" t="0" r="r" b="b"/>
              <a:pathLst>
                <a:path w="379" h="687">
                  <a:moveTo>
                    <a:pt x="0" y="0"/>
                  </a:moveTo>
                  <a:lnTo>
                    <a:pt x="34" y="0"/>
                  </a:lnTo>
                  <a:lnTo>
                    <a:pt x="67" y="5"/>
                  </a:lnTo>
                  <a:lnTo>
                    <a:pt x="101" y="15"/>
                  </a:lnTo>
                  <a:lnTo>
                    <a:pt x="134" y="24"/>
                  </a:lnTo>
                  <a:lnTo>
                    <a:pt x="168" y="39"/>
                  </a:lnTo>
                  <a:lnTo>
                    <a:pt x="197" y="58"/>
                  </a:lnTo>
                  <a:lnTo>
                    <a:pt x="225" y="77"/>
                  </a:lnTo>
                  <a:lnTo>
                    <a:pt x="254" y="101"/>
                  </a:lnTo>
                  <a:lnTo>
                    <a:pt x="278" y="125"/>
                  </a:lnTo>
                  <a:lnTo>
                    <a:pt x="302" y="154"/>
                  </a:lnTo>
                  <a:lnTo>
                    <a:pt x="326" y="183"/>
                  </a:lnTo>
                  <a:lnTo>
                    <a:pt x="341" y="212"/>
                  </a:lnTo>
                  <a:lnTo>
                    <a:pt x="355" y="240"/>
                  </a:lnTo>
                  <a:lnTo>
                    <a:pt x="369" y="274"/>
                  </a:lnTo>
                  <a:lnTo>
                    <a:pt x="374" y="308"/>
                  </a:lnTo>
                  <a:lnTo>
                    <a:pt x="379" y="341"/>
                  </a:lnTo>
                  <a:lnTo>
                    <a:pt x="374" y="375"/>
                  </a:lnTo>
                  <a:lnTo>
                    <a:pt x="369" y="408"/>
                  </a:lnTo>
                  <a:lnTo>
                    <a:pt x="360" y="442"/>
                  </a:lnTo>
                  <a:lnTo>
                    <a:pt x="350" y="471"/>
                  </a:lnTo>
                  <a:lnTo>
                    <a:pt x="331" y="499"/>
                  </a:lnTo>
                  <a:lnTo>
                    <a:pt x="317" y="528"/>
                  </a:lnTo>
                  <a:lnTo>
                    <a:pt x="297" y="557"/>
                  </a:lnTo>
                  <a:lnTo>
                    <a:pt x="273" y="581"/>
                  </a:lnTo>
                  <a:lnTo>
                    <a:pt x="249" y="605"/>
                  </a:lnTo>
                  <a:lnTo>
                    <a:pt x="221" y="624"/>
                  </a:lnTo>
                  <a:lnTo>
                    <a:pt x="187" y="643"/>
                  </a:lnTo>
                  <a:lnTo>
                    <a:pt x="154" y="658"/>
                  </a:lnTo>
                  <a:lnTo>
                    <a:pt x="120" y="672"/>
                  </a:lnTo>
                  <a:lnTo>
                    <a:pt x="82" y="682"/>
                  </a:lnTo>
                  <a:lnTo>
                    <a:pt x="43" y="687"/>
                  </a:lnTo>
                  <a:lnTo>
                    <a:pt x="0" y="687"/>
                  </a:lnTo>
                  <a:lnTo>
                    <a:pt x="0" y="0"/>
                  </a:lnTo>
                </a:path>
              </a:pathLst>
            </a:custGeom>
            <a:grpFill/>
            <a:ln>
              <a:noFill/>
              <a:headEnd/>
              <a:tailEnd/>
            </a:ln>
            <a:effectLst>
              <a:outerShdw blurRad="44450" dist="27940" dir="5400000" algn="ctr">
                <a:srgbClr val="000000">
                  <a:alpha val="32000"/>
                </a:srgbClr>
              </a:outerShdw>
            </a:effectLst>
            <a:sp3d>
              <a:bevelT w="190500" h="38100"/>
            </a:sp3d>
          </p:spPr>
          <p:style>
            <a:lnRef idx="2">
              <a:schemeClr val="dk1">
                <a:shade val="50000"/>
              </a:schemeClr>
            </a:lnRef>
            <a:fillRef idx="1">
              <a:schemeClr val="dk1"/>
            </a:fillRef>
            <a:effectRef idx="0">
              <a:schemeClr val="dk1"/>
            </a:effectRef>
            <a:fontRef idx="minor">
              <a:schemeClr val="lt1"/>
            </a:fontRef>
          </p:style>
          <p:txBody>
            <a:bodyPr>
              <a:flatTx/>
            </a:bodyPr>
            <a:lstStyle/>
            <a:p>
              <a:pPr>
                <a:defRPr/>
              </a:pPr>
              <a:endParaRPr lang="es-ES">
                <a:latin typeface="Arial" charset="0"/>
              </a:endParaRPr>
            </a:p>
          </p:txBody>
        </p:sp>
      </p:grpSp>
      <p:sp>
        <p:nvSpPr>
          <p:cNvPr id="2" name="Título 1"/>
          <p:cNvSpPr>
            <a:spLocks noGrp="1"/>
          </p:cNvSpPr>
          <p:nvPr>
            <p:ph type="ctrTitle"/>
          </p:nvPr>
        </p:nvSpPr>
        <p:spPr>
          <a:xfrm>
            <a:off x="377482" y="2790962"/>
            <a:ext cx="11471565" cy="1739347"/>
          </a:xfrm>
        </p:spPr>
        <p:txBody>
          <a:bodyPr>
            <a:normAutofit fontScale="90000"/>
          </a:bodyPr>
          <a:lstStyle/>
          <a:p>
            <a:pPr algn="ctr">
              <a:lnSpc>
                <a:spcPct val="100000"/>
              </a:lnSpc>
              <a:spcBef>
                <a:spcPts val="0"/>
              </a:spcBef>
            </a:pPr>
            <a:r>
              <a:rPr lang="es-ES" sz="4400" b="1" dirty="0" smtClean="0">
                <a:solidFill>
                  <a:srgbClr val="002060"/>
                </a:solidFill>
                <a:effectLst>
                  <a:outerShdw blurRad="38100" dist="38100" dir="2700000" algn="tl">
                    <a:srgbClr val="000000">
                      <a:alpha val="43137"/>
                    </a:srgbClr>
                  </a:outerShdw>
                </a:effectLst>
              </a:rPr>
              <a:t>INFORME DE ACTIVIDADES </a:t>
            </a:r>
            <a:r>
              <a:rPr lang="es-ES" sz="4400" b="1" dirty="0" smtClean="0">
                <a:solidFill>
                  <a:srgbClr val="002060"/>
                </a:solidFill>
                <a:effectLst>
                  <a:outerShdw blurRad="38100" dist="38100" dir="2700000" algn="tl">
                    <a:srgbClr val="000000">
                      <a:alpha val="43137"/>
                    </a:srgbClr>
                  </a:outerShdw>
                </a:effectLst>
              </a:rPr>
              <a:t>SUBDIRECCIÓN ACADÉMICA</a:t>
            </a:r>
            <a:br>
              <a:rPr lang="es-ES" sz="4400" b="1" dirty="0" smtClean="0">
                <a:solidFill>
                  <a:srgbClr val="002060"/>
                </a:solidFill>
                <a:effectLst>
                  <a:outerShdw blurRad="38100" dist="38100" dir="2700000" algn="tl">
                    <a:srgbClr val="000000">
                      <a:alpha val="43137"/>
                    </a:srgbClr>
                  </a:outerShdw>
                </a:effectLst>
              </a:rPr>
            </a:br>
            <a:r>
              <a:rPr lang="es-ES" sz="4400" b="1" dirty="0" smtClean="0">
                <a:solidFill>
                  <a:srgbClr val="002060"/>
                </a:solidFill>
                <a:effectLst>
                  <a:outerShdw blurRad="38100" dist="38100" dir="2700000" algn="tl">
                    <a:srgbClr val="000000">
                      <a:alpha val="43137"/>
                    </a:srgbClr>
                  </a:outerShdw>
                </a:effectLst>
              </a:rPr>
              <a:t>GÓMEZ PALACIO</a:t>
            </a:r>
            <a:br>
              <a:rPr lang="es-ES" sz="4400" b="1" dirty="0" smtClean="0">
                <a:solidFill>
                  <a:srgbClr val="002060"/>
                </a:solidFill>
                <a:effectLst>
                  <a:outerShdw blurRad="38100" dist="38100" dir="2700000" algn="tl">
                    <a:srgbClr val="000000">
                      <a:alpha val="43137"/>
                    </a:srgbClr>
                  </a:outerShdw>
                </a:effectLst>
              </a:rPr>
            </a:br>
            <a:r>
              <a:rPr lang="es-ES" sz="2700" b="1" dirty="0" smtClean="0">
                <a:solidFill>
                  <a:srgbClr val="002060"/>
                </a:solidFill>
                <a:effectLst>
                  <a:outerShdw blurRad="38100" dist="38100" dir="2700000" algn="tl">
                    <a:srgbClr val="000000">
                      <a:alpha val="43137"/>
                    </a:srgbClr>
                  </a:outerShdw>
                </a:effectLst>
              </a:rPr>
              <a:t>Del </a:t>
            </a:r>
            <a:r>
              <a:rPr lang="es-ES" sz="2700" b="1" dirty="0" smtClean="0">
                <a:solidFill>
                  <a:srgbClr val="002060"/>
                </a:solidFill>
                <a:effectLst>
                  <a:outerShdw blurRad="38100" dist="38100" dir="2700000" algn="tl">
                    <a:srgbClr val="000000">
                      <a:alpha val="43137"/>
                    </a:srgbClr>
                  </a:outerShdw>
                </a:effectLst>
              </a:rPr>
              <a:t>22 de Marzo al de  2 de Julio del 2018 </a:t>
            </a:r>
            <a:r>
              <a:rPr lang="es-ES" b="1" dirty="0">
                <a:effectLst>
                  <a:outerShdw blurRad="38100" dist="38100" dir="2700000" algn="tl">
                    <a:srgbClr val="000000">
                      <a:alpha val="43137"/>
                    </a:srgbClr>
                  </a:outerShdw>
                </a:effectLst>
              </a:rPr>
              <a:t/>
            </a:r>
            <a:br>
              <a:rPr lang="es-ES" b="1" dirty="0">
                <a:effectLst>
                  <a:outerShdw blurRad="38100" dist="38100" dir="2700000" algn="tl">
                    <a:srgbClr val="000000">
                      <a:alpha val="43137"/>
                    </a:srgbClr>
                  </a:outerShdw>
                </a:effectLst>
              </a:rPr>
            </a:br>
            <a:endParaRPr lang="es-ES" b="1" dirty="0">
              <a:effectLst>
                <a:outerShdw blurRad="38100" dist="38100" dir="2700000" algn="tl">
                  <a:srgbClr val="000000">
                    <a:alpha val="43137"/>
                  </a:srgbClr>
                </a:outerShdw>
              </a:effectLst>
            </a:endParaRPr>
          </a:p>
        </p:txBody>
      </p:sp>
      <p:sp>
        <p:nvSpPr>
          <p:cNvPr id="38" name="Subtítulo 37"/>
          <p:cNvSpPr>
            <a:spLocks noGrp="1"/>
          </p:cNvSpPr>
          <p:nvPr>
            <p:ph type="subTitle" idx="1"/>
          </p:nvPr>
        </p:nvSpPr>
        <p:spPr>
          <a:xfrm>
            <a:off x="5998267" y="5548745"/>
            <a:ext cx="6193733" cy="1309255"/>
          </a:xfrm>
        </p:spPr>
        <p:txBody>
          <a:bodyPr>
            <a:normAutofit/>
          </a:bodyPr>
          <a:lstStyle/>
          <a:p>
            <a:r>
              <a:rPr lang="es-ES" sz="2400" b="1" dirty="0" smtClean="0">
                <a:effectLst>
                  <a:outerShdw blurRad="38100" dist="38100" dir="2700000" algn="tl">
                    <a:srgbClr val="000000">
                      <a:alpha val="43137"/>
                    </a:srgbClr>
                  </a:outerShdw>
                </a:effectLst>
              </a:rPr>
              <a:t>PRESENTA:</a:t>
            </a:r>
          </a:p>
          <a:p>
            <a:r>
              <a:rPr lang="es-ES" sz="2400" b="1" dirty="0" smtClean="0">
                <a:effectLst>
                  <a:outerShdw blurRad="38100" dist="38100" dir="2700000" algn="tl">
                    <a:srgbClr val="000000">
                      <a:alpha val="43137"/>
                    </a:srgbClr>
                  </a:outerShdw>
                </a:effectLst>
              </a:rPr>
              <a:t>MTRA SARA VIOLETA TREVIÑO RODRÍGUEZ</a:t>
            </a:r>
            <a:endParaRPr lang="es-E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2322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3000" fill="hold"/>
                                        <p:tgtEl>
                                          <p:spTgt spid="27"/>
                                        </p:tgtEl>
                                        <p:attrNameLst>
                                          <p:attrName>ppt_w</p:attrName>
                                        </p:attrNameLst>
                                      </p:cBhvr>
                                      <p:tavLst>
                                        <p:tav tm="0" fmla="#ppt_w*sin(2.5*pi*$)">
                                          <p:val>
                                            <p:fltVal val="0"/>
                                          </p:val>
                                        </p:tav>
                                        <p:tav tm="100000">
                                          <p:val>
                                            <p:fltVal val="1"/>
                                          </p:val>
                                        </p:tav>
                                      </p:tavLst>
                                    </p:anim>
                                    <p:anim calcmode="lin" valueType="num">
                                      <p:cBhvr>
                                        <p:cTn id="8" dur="3000" fill="hold"/>
                                        <p:tgtEl>
                                          <p:spTgt spid="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7412" y="355600"/>
            <a:ext cx="11310401" cy="1280890"/>
          </a:xfrm>
        </p:spPr>
        <p:txBody>
          <a:bodyPr>
            <a:noAutofit/>
          </a:bodyPr>
          <a:lstStyle/>
          <a:p>
            <a:pPr algn="just"/>
            <a:r>
              <a:rPr lang="es-ES" sz="3200" b="1" dirty="0">
                <a:solidFill>
                  <a:schemeClr val="bg2">
                    <a:lumMod val="50000"/>
                  </a:schemeClr>
                </a:solidFill>
              </a:rPr>
              <a:t>19 DE ABRIL CIERRE DE LA ACTIVIDAD DENOMINADA CASA ABIERTA CON LA VISITA DE ALUMNOS DE LA PREPARATORIA </a:t>
            </a:r>
            <a:r>
              <a:rPr lang="es-ES" sz="3200" b="1" dirty="0" smtClean="0">
                <a:solidFill>
                  <a:schemeClr val="bg2">
                    <a:lumMod val="50000"/>
                  </a:schemeClr>
                </a:solidFill>
              </a:rPr>
              <a:t>"</a:t>
            </a:r>
            <a:r>
              <a:rPr lang="es-ES" sz="3200" b="1" dirty="0">
                <a:solidFill>
                  <a:schemeClr val="bg2">
                    <a:lumMod val="50000"/>
                  </a:schemeClr>
                </a:solidFill>
              </a:rPr>
              <a:t>JAIME TORRES BODET"</a:t>
            </a:r>
          </a:p>
        </p:txBody>
      </p:sp>
      <p:pic>
        <p:nvPicPr>
          <p:cNvPr id="1026" name="Picture 2" descr="La imagen puede contener: 9 personas, personas sonriendo, personas de pie y exte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412" y="2066131"/>
            <a:ext cx="3984625" cy="29884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 imagen puede contener: 5 personas, personas de p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393" y="2897187"/>
            <a:ext cx="3730625" cy="29011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 imagen puede contener: 13 personas, personas sonrien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7375" y="3894534"/>
            <a:ext cx="3756025" cy="2817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2324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4974" y="225141"/>
            <a:ext cx="11557733" cy="1280890"/>
          </a:xfrm>
        </p:spPr>
        <p:txBody>
          <a:bodyPr>
            <a:noAutofit/>
          </a:bodyPr>
          <a:lstStyle/>
          <a:p>
            <a:pPr algn="just"/>
            <a:r>
              <a:rPr lang="es-ES" sz="3200" b="1" dirty="0">
                <a:solidFill>
                  <a:schemeClr val="bg2">
                    <a:lumMod val="50000"/>
                  </a:schemeClr>
                </a:solidFill>
              </a:rPr>
              <a:t>19 DE ABRIL CIERRE DE LA ACTIVIDAD DENOMINADA CASA ABIERTA CON LA VISITA DE ALUMNOS DE LA PREPARATORIA "CETIS 47 TURNO MATUTINO"</a:t>
            </a:r>
          </a:p>
        </p:txBody>
      </p:sp>
      <p:pic>
        <p:nvPicPr>
          <p:cNvPr id="2050" name="Picture 2" descr="La imagen puede contener: 4 personas, multitud e inte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975" y="2242344"/>
            <a:ext cx="4035425" cy="30456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a imagen puede contener: 12 personas, personas sonriendo, personas de pie, calzado y ex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01" y="2242345"/>
            <a:ext cx="4318000" cy="30456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a imagen puede contener: 6 personas, personas sonrien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375" y="4089003"/>
            <a:ext cx="3197225" cy="2397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8506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775" y="395591"/>
            <a:ext cx="11881548" cy="1280890"/>
          </a:xfrm>
        </p:spPr>
        <p:txBody>
          <a:bodyPr>
            <a:noAutofit/>
          </a:bodyPr>
          <a:lstStyle/>
          <a:p>
            <a:pPr algn="ctr"/>
            <a:r>
              <a:rPr lang="es-ES" sz="3200" b="1" dirty="0">
                <a:solidFill>
                  <a:schemeClr val="bg2">
                    <a:lumMod val="50000"/>
                  </a:schemeClr>
                </a:solidFill>
              </a:rPr>
              <a:t>19 DE ABRIL CIERRE DE LA ACTIVIDAD DENOMINADA CASA ABIERTA CON LA VISITA DE ALUMNOS DE LA PREPARATORIA "MTRO. JESÚS MARIO HERNÁNDEZ MESTAS".</a:t>
            </a:r>
          </a:p>
        </p:txBody>
      </p:sp>
      <p:pic>
        <p:nvPicPr>
          <p:cNvPr id="1026" name="Picture 2" descr="https://scontent.ftrc1-1.fna.fbcdn.net/v/t1.0-9/30740226_2170566059627897_1006446998399002370_n.jpg?_nc_cat=0&amp;oh=3e1b11207bbd05b62b681ff7cc28f610&amp;oe=5BA21B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9314" y="2655094"/>
            <a:ext cx="3044825" cy="22836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 imagen puede contener: 11 personas, personas de p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6057" y="2166144"/>
            <a:ext cx="3019425" cy="22645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 imagen puede contener: 7 personas, personas de pie e inter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7400" y="2655095"/>
            <a:ext cx="3097212" cy="24046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a imagen puede contener: 9 personas, personas sentadas e interi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6056" y="4691857"/>
            <a:ext cx="3019425" cy="1828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6782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6185" y="363866"/>
            <a:ext cx="11451540" cy="1280890"/>
          </a:xfrm>
        </p:spPr>
        <p:txBody>
          <a:bodyPr>
            <a:noAutofit/>
          </a:bodyPr>
          <a:lstStyle/>
          <a:p>
            <a:pPr algn="ctr"/>
            <a:r>
              <a:rPr lang="es-ES" sz="2800" b="1" dirty="0" smtClean="0">
                <a:solidFill>
                  <a:schemeClr val="bg2">
                    <a:lumMod val="50000"/>
                  </a:schemeClr>
                </a:solidFill>
              </a:rPr>
              <a:t>EN LA “CASA ABIERTA” ALUMNAS DE LA LIE, EXPONIENDO Y EXPLICANDO LA APLICACIÓN DEL MATERIAL DIDÁCTICO ELABORADO POR ELLAS MISMAS DURANTE LAS PRÁCTICAS PROFESIONALES.</a:t>
            </a:r>
            <a:endParaRPr lang="es-ES" sz="2800" b="1" dirty="0">
              <a:solidFill>
                <a:schemeClr val="bg2">
                  <a:lumMod val="50000"/>
                </a:schemeClr>
              </a:solidFill>
            </a:endParaRPr>
          </a:p>
        </p:txBody>
      </p:sp>
      <p:pic>
        <p:nvPicPr>
          <p:cNvPr id="2050" name="Picture 2" descr="La imagen puede contener: 2 personas, personas sonriendo, personas sentadas e inte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8700" y="2297901"/>
            <a:ext cx="2437350" cy="21217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a imagen puede contener: 2 personas, personas sonriendo, personas de pie e in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5975" y="2297901"/>
            <a:ext cx="1774825" cy="21217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a imagen puede contener: 2 personas, personas sonriendo, personas sentad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5850" y="2272500"/>
            <a:ext cx="2216150" cy="21217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a imagen puede contener: 3 personas, personas sonriend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0375" y="2272499"/>
            <a:ext cx="2437350" cy="21217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a imagen puede contener: 3 personas, personas sonriendo, personas de pie e interi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1367" y="4419601"/>
            <a:ext cx="3609433" cy="210819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La imagen puede contener: 4 personas, personas sonriendo, personas sentadas e interi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0725" y="4419601"/>
            <a:ext cx="3400377" cy="2266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6316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3787" y="395510"/>
            <a:ext cx="10065800" cy="1280890"/>
          </a:xfrm>
        </p:spPr>
        <p:txBody>
          <a:bodyPr>
            <a:normAutofit fontScale="90000"/>
          </a:bodyPr>
          <a:lstStyle/>
          <a:p>
            <a:pPr algn="ctr"/>
            <a:r>
              <a:rPr lang="es-ES" b="1" dirty="0" smtClean="0">
                <a:solidFill>
                  <a:schemeClr val="bg2">
                    <a:lumMod val="50000"/>
                  </a:schemeClr>
                </a:solidFill>
              </a:rPr>
              <a:t>EXAMEN PROFESIONAL DEL DÍA DEL 21 DE ABRIL CON LA LICENCIADA EN INTERVENCIÓN EDUCATIVA JUDITH GONZÁLEZ</a:t>
            </a:r>
            <a:endParaRPr lang="es-ES" b="1" dirty="0">
              <a:solidFill>
                <a:schemeClr val="bg2">
                  <a:lumMod val="50000"/>
                </a:schemeClr>
              </a:solidFill>
            </a:endParaRPr>
          </a:p>
        </p:txBody>
      </p:sp>
      <p:pic>
        <p:nvPicPr>
          <p:cNvPr id="4098" name="Picture 2" descr="La imagen puede contener: 1 persona, de 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175" y="2112431"/>
            <a:ext cx="2613025" cy="391583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a imagen puede contener: 4 personas, personas sonriendo, personas de pie e in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811" y="2112431"/>
            <a:ext cx="2714625" cy="212645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a imagen puede contener: una persona, de pie y pantal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5986" y="2070098"/>
            <a:ext cx="2968625" cy="395816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La imagen puede contener: una perso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8811" y="4446318"/>
            <a:ext cx="2755888" cy="2066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2757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00187" y="252879"/>
            <a:ext cx="10496426" cy="1280890"/>
          </a:xfrm>
        </p:spPr>
        <p:txBody>
          <a:bodyPr>
            <a:normAutofit/>
          </a:bodyPr>
          <a:lstStyle/>
          <a:p>
            <a:pPr algn="just"/>
            <a:r>
              <a:rPr lang="es-ES" b="1" dirty="0" smtClean="0">
                <a:solidFill>
                  <a:schemeClr val="bg2">
                    <a:lumMod val="50000"/>
                  </a:schemeClr>
                </a:solidFill>
              </a:rPr>
              <a:t>DONATIVOS </a:t>
            </a:r>
            <a:r>
              <a:rPr lang="es-ES" b="1" dirty="0">
                <a:solidFill>
                  <a:schemeClr val="bg2">
                    <a:lumMod val="50000"/>
                  </a:schemeClr>
                </a:solidFill>
              </a:rPr>
              <a:t>PARA EL FESTEJO DEL DIA DEL NIÑO... </a:t>
            </a:r>
            <a:r>
              <a:rPr lang="es-ES" b="1" dirty="0" smtClean="0">
                <a:solidFill>
                  <a:schemeClr val="bg2">
                    <a:lumMod val="50000"/>
                  </a:schemeClr>
                </a:solidFill>
              </a:rPr>
              <a:t>22 DE ABRIL </a:t>
            </a:r>
            <a:endParaRPr lang="es-ES" b="1" dirty="0">
              <a:solidFill>
                <a:schemeClr val="bg2">
                  <a:lumMod val="50000"/>
                </a:schemeClr>
              </a:solidFill>
            </a:endParaRPr>
          </a:p>
        </p:txBody>
      </p:sp>
      <p:pic>
        <p:nvPicPr>
          <p:cNvPr id="5122" name="Picture 2" descr="La imagen puede contener: 3 personas, personas sonriendo, personas de 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1201" y="1651000"/>
            <a:ext cx="3454399" cy="399203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a imagen puede contener: 5 personas, personas sonriendo, personas de pie e in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4386" y="1651000"/>
            <a:ext cx="3452813" cy="397906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La imagen puede contener: 6 personas, personas sonriendo, personas de pie e inter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51000"/>
            <a:ext cx="3452813" cy="3992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4020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b="1" dirty="0">
                <a:solidFill>
                  <a:schemeClr val="bg2">
                    <a:lumMod val="50000"/>
                  </a:schemeClr>
                </a:solidFill>
              </a:rPr>
              <a:t>REUNIÓN DE CONSEJO LLEVADA A CABO EL 25 DE </a:t>
            </a:r>
            <a:r>
              <a:rPr lang="es-ES" b="1" dirty="0" smtClean="0">
                <a:solidFill>
                  <a:schemeClr val="bg2">
                    <a:lumMod val="50000"/>
                  </a:schemeClr>
                </a:solidFill>
              </a:rPr>
              <a:t>ABRIL DE 2018.</a:t>
            </a:r>
            <a:endParaRPr lang="es-ES" b="1" dirty="0">
              <a:solidFill>
                <a:schemeClr val="bg2">
                  <a:lumMod val="50000"/>
                </a:schemeClr>
              </a:solidFill>
            </a:endParaRPr>
          </a:p>
        </p:txBody>
      </p:sp>
      <p:pic>
        <p:nvPicPr>
          <p:cNvPr id="8194" name="Picture 2" descr="La imagen puede contener: 3 personas, personas sonriendo, personas sentadas e inte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956" y="2272500"/>
            <a:ext cx="2841625" cy="265509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La imagen puede contener: 3 personas, personas sentadas, tabla e in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8017" y="2272500"/>
            <a:ext cx="3028950" cy="265509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La imagen puede contener: 3 personas, personas sentadas e inter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4727" y="2272500"/>
            <a:ext cx="3299884" cy="2655099"/>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La imagen puede contener: 2 personas, personas sentadas, tabla e interi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7062" y="4572000"/>
            <a:ext cx="2724150" cy="2043113"/>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La imagen puede contener: 3 personas, personas sentadas e interi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4715" y="4572000"/>
            <a:ext cx="2715686" cy="2055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3393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S" b="1" dirty="0" smtClean="0">
                <a:solidFill>
                  <a:schemeClr val="bg2">
                    <a:lumMod val="50000"/>
                  </a:schemeClr>
                </a:solidFill>
              </a:rPr>
              <a:t>FESTIVAL DEL DÍA DEL NIÑO EN EL EJIDO LA POPULAR, DGO.,  26 DE ABRIL DE 2018</a:t>
            </a:r>
            <a:endParaRPr lang="es-ES" b="1" dirty="0">
              <a:solidFill>
                <a:schemeClr val="bg2">
                  <a:lumMod val="50000"/>
                </a:schemeClr>
              </a:solidFill>
            </a:endParaRPr>
          </a:p>
        </p:txBody>
      </p:sp>
      <p:pic>
        <p:nvPicPr>
          <p:cNvPr id="6146" name="Picture 2" descr="La imagen puede contener: una o varias person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75" y="1905000"/>
            <a:ext cx="2841625" cy="213121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La imagen puede contener: 5 personas, personas de pie y ex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375" y="1949946"/>
            <a:ext cx="3629025" cy="204132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La imagen puede contener: 14 personas, personas sonriendo, personas de pie e inter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5162" y="4191274"/>
            <a:ext cx="5126038" cy="248572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La imagen puede contener: 2 personas, personas de pie, calzado y exteri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3411" y="1751782"/>
            <a:ext cx="3693914" cy="4925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7295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1692" y="293910"/>
            <a:ext cx="11510108" cy="1280890"/>
          </a:xfrm>
        </p:spPr>
        <p:txBody>
          <a:bodyPr>
            <a:noAutofit/>
          </a:bodyPr>
          <a:lstStyle/>
          <a:p>
            <a:pPr algn="ctr"/>
            <a:r>
              <a:rPr lang="es-ES" sz="3200" b="1" dirty="0" smtClean="0">
                <a:solidFill>
                  <a:schemeClr val="bg2">
                    <a:lumMod val="50000"/>
                  </a:schemeClr>
                </a:solidFill>
              </a:rPr>
              <a:t>CURSO </a:t>
            </a:r>
            <a:r>
              <a:rPr lang="es-ES" sz="3200" b="1" dirty="0">
                <a:solidFill>
                  <a:schemeClr val="bg2">
                    <a:lumMod val="50000"/>
                  </a:schemeClr>
                </a:solidFill>
              </a:rPr>
              <a:t>SOBRE PUBLICACION DE INVESTIGACIONES EDUCATIVAS AL </a:t>
            </a:r>
            <a:r>
              <a:rPr lang="es-ES" sz="3200" b="1" dirty="0" smtClean="0">
                <a:solidFill>
                  <a:schemeClr val="bg2">
                    <a:lumMod val="50000"/>
                  </a:schemeClr>
                </a:solidFill>
              </a:rPr>
              <a:t>PERSONAL </a:t>
            </a:r>
            <a:r>
              <a:rPr lang="es-ES" sz="3200" b="1" dirty="0">
                <a:solidFill>
                  <a:schemeClr val="bg2">
                    <a:lumMod val="50000"/>
                  </a:schemeClr>
                </a:solidFill>
              </a:rPr>
              <a:t>ACADÉMICO DE UPD OFRECIDO POR EL DR. ARTURO BARRAZA MACÍAS. 27 ABRIL 2018.</a:t>
            </a:r>
          </a:p>
        </p:txBody>
      </p:sp>
      <p:pic>
        <p:nvPicPr>
          <p:cNvPr id="9218" name="Picture 2" descr="La imagen puede contener: 2 personas, personas sentadas, tabla e inte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6575" y="2578894"/>
            <a:ext cx="2638425" cy="250110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La imagen puede contener: 3 personas, personas sentadas, tabla e in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0775" y="3314303"/>
            <a:ext cx="2765425" cy="255309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La imagen puede contener: 1 persona, sentado, tabla e inter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1975" y="2636044"/>
            <a:ext cx="2562225" cy="2443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4493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s-ES" b="1" dirty="0" smtClean="0">
                <a:solidFill>
                  <a:schemeClr val="bg2">
                    <a:lumMod val="50000"/>
                  </a:schemeClr>
                </a:solidFill>
              </a:rPr>
              <a:t>ACTIVIDADES EXTRA CLASE QUE SE REALIZAN EN EL TALLER DE TEATRO</a:t>
            </a:r>
            <a:br>
              <a:rPr lang="es-ES" b="1" dirty="0" smtClean="0">
                <a:solidFill>
                  <a:schemeClr val="bg2">
                    <a:lumMod val="50000"/>
                  </a:schemeClr>
                </a:solidFill>
              </a:rPr>
            </a:br>
            <a:r>
              <a:rPr lang="es-ES" b="1" dirty="0" smtClean="0">
                <a:solidFill>
                  <a:schemeClr val="bg2">
                    <a:lumMod val="50000"/>
                  </a:schemeClr>
                </a:solidFill>
              </a:rPr>
              <a:t>27 DE ABRIL</a:t>
            </a:r>
            <a:endParaRPr lang="es-ES" b="1" dirty="0">
              <a:solidFill>
                <a:schemeClr val="bg2">
                  <a:lumMod val="50000"/>
                </a:schemeClr>
              </a:solidFill>
            </a:endParaRPr>
          </a:p>
        </p:txBody>
      </p:sp>
      <p:pic>
        <p:nvPicPr>
          <p:cNvPr id="10242" name="Picture 2" descr="La imagen puede contener: 7 personas, incluido Liliana Ortiz, personas sonriendo, personas sentadas e inte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406" y="1905000"/>
            <a:ext cx="3747036" cy="254274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La imagen puede contener: 4 personas, incluido Gerardo ZuÃ±iga, personas sonriendo, personas sentad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351" y="2461058"/>
            <a:ext cx="2361396"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La imagen puede contener: 1 persona, de pie e inter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2862" y="3732429"/>
            <a:ext cx="4137025" cy="2542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7326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6523" y="479525"/>
            <a:ext cx="11629291" cy="1280890"/>
          </a:xfrm>
        </p:spPr>
        <p:txBody>
          <a:bodyPr>
            <a:normAutofit fontScale="90000"/>
          </a:bodyPr>
          <a:lstStyle/>
          <a:p>
            <a:pPr algn="ctr"/>
            <a:r>
              <a:rPr lang="es-ES" b="1" dirty="0" smtClean="0">
                <a:solidFill>
                  <a:schemeClr val="bg2">
                    <a:lumMod val="50000"/>
                  </a:schemeClr>
                </a:solidFill>
                <a:effectLst>
                  <a:outerShdw blurRad="38100" dist="38100" dir="2700000" algn="tl">
                    <a:srgbClr val="000000">
                      <a:alpha val="43137"/>
                    </a:srgbClr>
                  </a:outerShdw>
                </a:effectLst>
              </a:rPr>
              <a:t>PROMOCIÓN DE LOS DIFERENTES PROGRAMAS QUE OFERTA LA UPD UNIDAD ACADÉMICA EXTENSIVA GÓMEZ PALACIO. 22 MARZO</a:t>
            </a:r>
            <a:endParaRPr lang="es-ES" b="1" dirty="0">
              <a:solidFill>
                <a:schemeClr val="bg2">
                  <a:lumMod val="50000"/>
                </a:schemeClr>
              </a:solidFill>
              <a:effectLst>
                <a:outerShdw blurRad="38100" dist="38100" dir="2700000" algn="tl">
                  <a:srgbClr val="000000">
                    <a:alpha val="43137"/>
                  </a:srgbClr>
                </a:outerShdw>
              </a:effectLst>
            </a:endParaRPr>
          </a:p>
        </p:txBody>
      </p:sp>
      <p:pic>
        <p:nvPicPr>
          <p:cNvPr id="1026" name="Picture 2" descr="La imagen puede contener: 3 personas, personas sonriendo, tex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252" y="2235200"/>
            <a:ext cx="2985346" cy="436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 imagen puede contener: 2 personas, personas sonriendo, tex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768" y="2235200"/>
            <a:ext cx="2815034" cy="436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 imagen puede contener: 2 personas, personas sonriendo, tex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0972" y="2209025"/>
            <a:ext cx="3298825" cy="4421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2519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5350" y="329952"/>
            <a:ext cx="11394830" cy="1280890"/>
          </a:xfrm>
        </p:spPr>
        <p:txBody>
          <a:bodyPr>
            <a:noAutofit/>
          </a:bodyPr>
          <a:lstStyle/>
          <a:p>
            <a:pPr algn="ctr"/>
            <a:r>
              <a:rPr lang="es-ES" sz="2400" b="1" dirty="0" smtClean="0">
                <a:solidFill>
                  <a:schemeClr val="bg2">
                    <a:lumMod val="50000"/>
                  </a:schemeClr>
                </a:solidFill>
              </a:rPr>
              <a:t>PRESENTACIÓN </a:t>
            </a:r>
            <a:r>
              <a:rPr lang="es-ES" sz="2400" b="1" dirty="0">
                <a:solidFill>
                  <a:schemeClr val="bg2">
                    <a:lumMod val="50000"/>
                  </a:schemeClr>
                </a:solidFill>
              </a:rPr>
              <a:t>DE ESPECTÁCULO INFANTIL, ENTREGA DE BOLOS Y JUGUETES A NIÑOS DE LA PRIMARIA "10 DE MAYO" DEL EJ. 13 DE MARZO CON MOTIVO DEL DIA DEL NIÑO. ACTIVIDAD PROMOVIDA POR ALUMNAS DE 6o. SEM. DE LIE . </a:t>
            </a:r>
            <a:r>
              <a:rPr lang="es-ES" sz="2400" b="1" dirty="0" smtClean="0">
                <a:solidFill>
                  <a:schemeClr val="bg2">
                    <a:lumMod val="50000"/>
                  </a:schemeClr>
                </a:solidFill>
              </a:rPr>
              <a:t/>
            </a:r>
            <a:br>
              <a:rPr lang="es-ES" sz="2400" b="1" dirty="0" smtClean="0">
                <a:solidFill>
                  <a:schemeClr val="bg2">
                    <a:lumMod val="50000"/>
                  </a:schemeClr>
                </a:solidFill>
              </a:rPr>
            </a:br>
            <a:r>
              <a:rPr lang="es-ES" sz="2400" b="1" dirty="0" smtClean="0">
                <a:solidFill>
                  <a:schemeClr val="bg2">
                    <a:lumMod val="50000"/>
                  </a:schemeClr>
                </a:solidFill>
              </a:rPr>
              <a:t>26 </a:t>
            </a:r>
            <a:r>
              <a:rPr lang="es-ES" sz="2400" b="1" dirty="0">
                <a:solidFill>
                  <a:schemeClr val="bg2">
                    <a:lumMod val="50000"/>
                  </a:schemeClr>
                </a:solidFill>
              </a:rPr>
              <a:t>ABRIL 2018.</a:t>
            </a:r>
          </a:p>
        </p:txBody>
      </p:sp>
      <p:pic>
        <p:nvPicPr>
          <p:cNvPr id="11272" name="Picture 8" descr="https://scontent.ftrc1-1.fna.fbcdn.net/v/t1.0-9/31437379_2180667338617769_107458333020789462_n.jpg?_nc_cat=0&amp;oh=abdacce4fe6e977292a49097328601fa&amp;oe=5BA58FE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0313" y="4406706"/>
            <a:ext cx="2481977" cy="1974055"/>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La imagen puede contener: 6 personas, personas de pie, calzado y ex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5655" y="4765282"/>
            <a:ext cx="2459562" cy="1844672"/>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La imagen puede contener: 5 personas, personas de pie y exter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600" y="3048793"/>
            <a:ext cx="2288652" cy="17164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La imagen puede contener: 10 personas, exteri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8965" y="3376269"/>
            <a:ext cx="2387600" cy="19950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La imagen puede contener: 7 personas, personas de pie y exteri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2400" y="3170270"/>
            <a:ext cx="2387600" cy="1884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8553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7975" y="312738"/>
            <a:ext cx="11473717" cy="1280890"/>
          </a:xfrm>
        </p:spPr>
        <p:txBody>
          <a:bodyPr>
            <a:normAutofit fontScale="90000"/>
          </a:bodyPr>
          <a:lstStyle/>
          <a:p>
            <a:pPr algn="ctr"/>
            <a:r>
              <a:rPr lang="es-ES" b="1" dirty="0" smtClean="0">
                <a:solidFill>
                  <a:schemeClr val="bg2">
                    <a:lumMod val="50000"/>
                  </a:schemeClr>
                </a:solidFill>
              </a:rPr>
              <a:t>ALUMNAS DE 4º. SEMESTRE DE LCE ESCOLARIZADA APOYANDO EL FESTEJO DE LOS NIÑOS DEL JARDÍN DE NIÑOS “LEOPOLDO VILLARREAL”</a:t>
            </a:r>
            <a:endParaRPr lang="es-ES" b="1" dirty="0">
              <a:solidFill>
                <a:schemeClr val="bg2">
                  <a:lumMod val="50000"/>
                </a:schemeClr>
              </a:solidFill>
            </a:endParaRPr>
          </a:p>
        </p:txBody>
      </p:sp>
      <p:sp>
        <p:nvSpPr>
          <p:cNvPr id="3" name="AutoShape 8" descr="https://scontent.ftrc1-1.fna.fbcdn.net/v/t1.0-9/31543264_2184812978203205_1268577539299737600_n.jpg?_nc_cat=0&amp;oh=a7d35719af7fcbc04100d50a9a36d612&amp;oe=5BEB098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AutoShape 10" descr="https://scontent.ftrc1-1.fna.fbcdn.net/v/t1.0-9/31543264_2184812978203205_1268577539299737600_n.jpg?_nc_cat=0&amp;oh=a7d35719af7fcbc04100d50a9a36d612&amp;oe=5BEB098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2300" name="Picture 12" descr="La imagen puede contener: 11 personas, personas sonriendo, personas de 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174" y="2336800"/>
            <a:ext cx="3502025"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La imagen puede contener: 5 personas, personas sonriendo, personas de pie y ex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5975" y="2336800"/>
            <a:ext cx="45847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0804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07478" y="370110"/>
            <a:ext cx="10043134" cy="1280890"/>
          </a:xfrm>
        </p:spPr>
        <p:txBody>
          <a:bodyPr>
            <a:normAutofit fontScale="90000"/>
          </a:bodyPr>
          <a:lstStyle/>
          <a:p>
            <a:pPr algn="ctr"/>
            <a:r>
              <a:rPr lang="es-ES" b="1" dirty="0" smtClean="0">
                <a:solidFill>
                  <a:schemeClr val="bg2">
                    <a:lumMod val="50000"/>
                  </a:schemeClr>
                </a:solidFill>
              </a:rPr>
              <a:t>DONACIÓN DE JUGUETES Y BOLOS A LA COMUNIDAD POR LAS ALUMNAS DE 6º. SEMESTRE DE LIE. 30 DE ABRIL.</a:t>
            </a:r>
            <a:endParaRPr lang="es-ES" b="1" dirty="0">
              <a:solidFill>
                <a:schemeClr val="bg2">
                  <a:lumMod val="50000"/>
                </a:schemeClr>
              </a:solidFill>
            </a:endParaRPr>
          </a:p>
        </p:txBody>
      </p:sp>
      <p:pic>
        <p:nvPicPr>
          <p:cNvPr id="13318" name="Picture 6" descr="La imagen puede contener: una o varias personas y personas de 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7291" y="2193396"/>
            <a:ext cx="3197225" cy="4262967"/>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La imagen puede contener: 3 personas, personas sonrien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2193396"/>
            <a:ext cx="3044825" cy="4262967"/>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La imagen puede contener: 3 personas, personas sonriendo, personas de p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850" y="2142596"/>
            <a:ext cx="3094434" cy="4313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2825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38554" y="275767"/>
            <a:ext cx="10548343" cy="1280890"/>
          </a:xfrm>
        </p:spPr>
        <p:txBody>
          <a:bodyPr>
            <a:noAutofit/>
          </a:bodyPr>
          <a:lstStyle/>
          <a:p>
            <a:pPr algn="ctr"/>
            <a:r>
              <a:rPr lang="es-ES" sz="2400" b="1" dirty="0">
                <a:solidFill>
                  <a:schemeClr val="bg2">
                    <a:lumMod val="50000"/>
                  </a:schemeClr>
                </a:solidFill>
              </a:rPr>
              <a:t>PROMOCIÓN PERMANENTE DE LOS PROGRAMAS QUE OFERTA LA UPD GÓMEZ PALACIO ACTIVIDAD ENCABEZADA POR MAESTROS Y ALUMNOS DE LA PROPIA UPD. </a:t>
            </a:r>
            <a:r>
              <a:rPr lang="es-ES" sz="2400" b="1" dirty="0" smtClean="0">
                <a:solidFill>
                  <a:schemeClr val="bg2">
                    <a:lumMod val="50000"/>
                  </a:schemeClr>
                </a:solidFill>
              </a:rPr>
              <a:t/>
            </a:r>
            <a:br>
              <a:rPr lang="es-ES" sz="2400" b="1" dirty="0" smtClean="0">
                <a:solidFill>
                  <a:schemeClr val="bg2">
                    <a:lumMod val="50000"/>
                  </a:schemeClr>
                </a:solidFill>
              </a:rPr>
            </a:br>
            <a:r>
              <a:rPr lang="es-ES" sz="2400" b="1" dirty="0" smtClean="0">
                <a:solidFill>
                  <a:schemeClr val="bg2">
                    <a:lumMod val="50000"/>
                  </a:schemeClr>
                </a:solidFill>
              </a:rPr>
              <a:t>VIERNES </a:t>
            </a:r>
            <a:r>
              <a:rPr lang="es-ES" sz="2400" b="1" dirty="0">
                <a:solidFill>
                  <a:schemeClr val="bg2">
                    <a:lumMod val="50000"/>
                  </a:schemeClr>
                </a:solidFill>
              </a:rPr>
              <a:t>27 DE ABRIL 2018.</a:t>
            </a:r>
          </a:p>
        </p:txBody>
      </p:sp>
      <p:pic>
        <p:nvPicPr>
          <p:cNvPr id="14338" name="Picture 2" descr="https://scontent.ftrc1-1.fna.fbcdn.net/v/t1.0-9/31895204_2189567484394421_5609136308283768832_n.jpg?_nc_cat=0&amp;oh=9968908347b7ec481bacfbba705ac2e2&amp;oe=5BB6D2C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722" y="2153443"/>
            <a:ext cx="2714625" cy="1978819"/>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La imagen puede contener: 2 personas, personas de p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3954" y="2153443"/>
            <a:ext cx="2714625" cy="1978819"/>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La imagen puede contener: 9 personas, personas sonriendo, personas sentadas e inter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6186" y="2153443"/>
            <a:ext cx="2638425" cy="1978819"/>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La imagen puede contener: 1 persona, sentado e interi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3947" y="4380705"/>
            <a:ext cx="28448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a imagen puede contener: una o varias personas, personas sentadas e interi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8241" y="4309408"/>
            <a:ext cx="2335987" cy="2113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2377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02677" y="486782"/>
            <a:ext cx="10656276" cy="1280890"/>
          </a:xfrm>
        </p:spPr>
        <p:txBody>
          <a:bodyPr>
            <a:noAutofit/>
          </a:bodyPr>
          <a:lstStyle/>
          <a:p>
            <a:pPr algn="ctr"/>
            <a:r>
              <a:rPr lang="es-ES" sz="2800" b="1" dirty="0">
                <a:solidFill>
                  <a:schemeClr val="bg2">
                    <a:lumMod val="50000"/>
                  </a:schemeClr>
                </a:solidFill>
              </a:rPr>
              <a:t>CLAUSURA DEL CURSO PARA ASPIRANTES A INGRESAR A SERVICIO PROFESIONAL DOCENTE OFERTADO POR UPD GOMEZ PALACIO CON DURACIÓN DE 60 HORAS</a:t>
            </a:r>
            <a:r>
              <a:rPr lang="es-ES" sz="2800" b="1" dirty="0" smtClean="0">
                <a:solidFill>
                  <a:schemeClr val="bg2">
                    <a:lumMod val="50000"/>
                  </a:schemeClr>
                </a:solidFill>
              </a:rPr>
              <a:t>.</a:t>
            </a:r>
            <a:br>
              <a:rPr lang="es-ES" sz="2800" b="1" dirty="0" smtClean="0">
                <a:solidFill>
                  <a:schemeClr val="bg2">
                    <a:lumMod val="50000"/>
                  </a:schemeClr>
                </a:solidFill>
              </a:rPr>
            </a:br>
            <a:r>
              <a:rPr lang="es-ES" sz="2800" b="1" dirty="0" smtClean="0">
                <a:solidFill>
                  <a:schemeClr val="bg2">
                    <a:lumMod val="50000"/>
                  </a:schemeClr>
                </a:solidFill>
              </a:rPr>
              <a:t> </a:t>
            </a:r>
            <a:r>
              <a:rPr lang="es-ES" sz="2800" b="1" dirty="0">
                <a:solidFill>
                  <a:schemeClr val="bg2">
                    <a:lumMod val="50000"/>
                  </a:schemeClr>
                </a:solidFill>
              </a:rPr>
              <a:t>4 MAYO 2018.</a:t>
            </a:r>
          </a:p>
        </p:txBody>
      </p:sp>
      <p:pic>
        <p:nvPicPr>
          <p:cNvPr id="3074" name="Picture 2" descr="La imagen puede contener: 12 personas, personas sonriendo, personas de pie e inte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7829" y="2919072"/>
            <a:ext cx="4093028" cy="30789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a imagen puede contener: 11 personas, personas sonriendo, personas sentadas e in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75" y="2295866"/>
            <a:ext cx="2914196" cy="248296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a imagen puede contener: 4 personas, personas sentadas, tabla e inter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7946" y="2432447"/>
            <a:ext cx="2549978" cy="2049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2629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34101" y="415723"/>
            <a:ext cx="8911687" cy="1280890"/>
          </a:xfrm>
        </p:spPr>
        <p:txBody>
          <a:bodyPr>
            <a:noAutofit/>
          </a:bodyPr>
          <a:lstStyle/>
          <a:p>
            <a:pPr algn="ctr"/>
            <a:r>
              <a:rPr lang="es-ES" sz="2400" b="1" dirty="0">
                <a:solidFill>
                  <a:schemeClr val="bg2">
                    <a:lumMod val="50000"/>
                  </a:schemeClr>
                </a:solidFill>
              </a:rPr>
              <a:t>HONORES A LA BANDERA DEL MES DE MAYO REALIZADOS POR ALUMNAS DE 4o. SEM. DE LCE ESCOLARIZADO EL LUNES </a:t>
            </a:r>
            <a:r>
              <a:rPr lang="es-ES" sz="2400" b="1" dirty="0" smtClean="0">
                <a:solidFill>
                  <a:schemeClr val="bg2">
                    <a:lumMod val="50000"/>
                  </a:schemeClr>
                </a:solidFill>
              </a:rPr>
              <a:t/>
            </a:r>
            <a:br>
              <a:rPr lang="es-ES" sz="2400" b="1" dirty="0" smtClean="0">
                <a:solidFill>
                  <a:schemeClr val="bg2">
                    <a:lumMod val="50000"/>
                  </a:schemeClr>
                </a:solidFill>
              </a:rPr>
            </a:br>
            <a:r>
              <a:rPr lang="es-ES" sz="2400" b="1" dirty="0" smtClean="0">
                <a:solidFill>
                  <a:schemeClr val="bg2">
                    <a:lumMod val="50000"/>
                  </a:schemeClr>
                </a:solidFill>
              </a:rPr>
              <a:t>TUTORA</a:t>
            </a:r>
            <a:r>
              <a:rPr lang="es-ES" sz="2400" b="1" dirty="0">
                <a:solidFill>
                  <a:schemeClr val="bg2">
                    <a:lumMod val="50000"/>
                  </a:schemeClr>
                </a:solidFill>
              </a:rPr>
              <a:t>: MTRA. MÓNICA CASTRO MUÑOZ</a:t>
            </a:r>
            <a:r>
              <a:rPr lang="es-ES" sz="2400" b="1" dirty="0" smtClean="0">
                <a:solidFill>
                  <a:schemeClr val="bg2">
                    <a:lumMod val="50000"/>
                  </a:schemeClr>
                </a:solidFill>
              </a:rPr>
              <a:t>.</a:t>
            </a:r>
            <a:r>
              <a:rPr lang="es-ES" sz="2400" b="1" dirty="0">
                <a:solidFill>
                  <a:schemeClr val="bg2">
                    <a:lumMod val="50000"/>
                  </a:schemeClr>
                </a:solidFill>
              </a:rPr>
              <a:t/>
            </a:r>
            <a:br>
              <a:rPr lang="es-ES" sz="2400" b="1" dirty="0">
                <a:solidFill>
                  <a:schemeClr val="bg2">
                    <a:lumMod val="50000"/>
                  </a:schemeClr>
                </a:solidFill>
              </a:rPr>
            </a:br>
            <a:r>
              <a:rPr lang="es-ES" sz="2400" b="1" dirty="0">
                <a:solidFill>
                  <a:schemeClr val="bg2">
                    <a:lumMod val="50000"/>
                  </a:schemeClr>
                </a:solidFill>
              </a:rPr>
              <a:t>7 DE MAYO. </a:t>
            </a:r>
            <a:br>
              <a:rPr lang="es-ES" sz="2400" b="1" dirty="0">
                <a:solidFill>
                  <a:schemeClr val="bg2">
                    <a:lumMod val="50000"/>
                  </a:schemeClr>
                </a:solidFill>
              </a:rPr>
            </a:br>
            <a:endParaRPr lang="es-ES" sz="2400" b="1" dirty="0">
              <a:solidFill>
                <a:schemeClr val="bg2">
                  <a:lumMod val="50000"/>
                </a:schemeClr>
              </a:solidFill>
            </a:endParaRPr>
          </a:p>
        </p:txBody>
      </p:sp>
      <p:pic>
        <p:nvPicPr>
          <p:cNvPr id="5122" name="Picture 2" descr="La imagen puede contener: 10 personas, personas sonriendo, personas de 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5390" y="4211069"/>
            <a:ext cx="3594555" cy="239145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a imagen puede contener: 1 persona, de pie y ex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9141" y="1819613"/>
            <a:ext cx="3088367" cy="239145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La imagen puede contener: una o varias personas, personas de pie, cielo y exter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6953" y="1819614"/>
            <a:ext cx="2903311" cy="239145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La imagen puede contener: 5 personas, personas de p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6188" y="4211069"/>
            <a:ext cx="3910242" cy="2391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0102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0085" y="569681"/>
            <a:ext cx="11569176" cy="1280890"/>
          </a:xfrm>
        </p:spPr>
        <p:txBody>
          <a:bodyPr>
            <a:normAutofit fontScale="90000"/>
          </a:bodyPr>
          <a:lstStyle/>
          <a:p>
            <a:pPr algn="ctr"/>
            <a:r>
              <a:rPr lang="es-ES" sz="2700" b="1" dirty="0" smtClean="0">
                <a:solidFill>
                  <a:schemeClr val="bg2">
                    <a:lumMod val="50000"/>
                  </a:schemeClr>
                </a:solidFill>
              </a:rPr>
              <a:t>DIRECTOR </a:t>
            </a:r>
            <a:r>
              <a:rPr lang="es-ES" sz="2700" b="1" dirty="0">
                <a:solidFill>
                  <a:schemeClr val="bg2">
                    <a:lumMod val="50000"/>
                  </a:schemeClr>
                </a:solidFill>
              </a:rPr>
              <a:t>DE UPD GÓMEZ PALACIO DR. HÉCTOR MANUEL ALBA VIDAÑA ENTREGA RECONOCIMIENTO A MTRA. DE EDUCACIÓN INICIAL NO FORMAL POR OFRECER UNA CONFERENCIA SOBRE </a:t>
            </a:r>
            <a:r>
              <a:rPr lang="es-ES" sz="2700" b="1" dirty="0" smtClean="0">
                <a:solidFill>
                  <a:schemeClr val="bg2">
                    <a:lumMod val="50000"/>
                  </a:schemeClr>
                </a:solidFill>
              </a:rPr>
              <a:t>ESTA </a:t>
            </a:r>
            <a:r>
              <a:rPr lang="es-ES" sz="2700" b="1" dirty="0">
                <a:solidFill>
                  <a:schemeClr val="bg2">
                    <a:lumMod val="50000"/>
                  </a:schemeClr>
                </a:solidFill>
              </a:rPr>
              <a:t>MODALIDAD DE ATENCIÓN EDUCATIVA. </a:t>
            </a:r>
            <a:r>
              <a:rPr lang="es-ES" sz="2700" b="1" dirty="0" smtClean="0">
                <a:solidFill>
                  <a:schemeClr val="bg2">
                    <a:lumMod val="50000"/>
                  </a:schemeClr>
                </a:solidFill>
              </a:rPr>
              <a:t/>
            </a:r>
            <a:br>
              <a:rPr lang="es-ES" sz="2700" b="1" dirty="0" smtClean="0">
                <a:solidFill>
                  <a:schemeClr val="bg2">
                    <a:lumMod val="50000"/>
                  </a:schemeClr>
                </a:solidFill>
              </a:rPr>
            </a:br>
            <a:r>
              <a:rPr lang="es-ES" sz="2700" b="1" dirty="0" smtClean="0">
                <a:solidFill>
                  <a:schemeClr val="bg2">
                    <a:lumMod val="50000"/>
                  </a:schemeClr>
                </a:solidFill>
              </a:rPr>
              <a:t>16 </a:t>
            </a:r>
            <a:r>
              <a:rPr lang="es-ES" sz="2700" b="1" dirty="0">
                <a:solidFill>
                  <a:schemeClr val="bg2">
                    <a:lumMod val="50000"/>
                  </a:schemeClr>
                </a:solidFill>
              </a:rPr>
              <a:t>MAYO 2018.</a:t>
            </a:r>
            <a:br>
              <a:rPr lang="es-ES" sz="2700" b="1" dirty="0">
                <a:solidFill>
                  <a:schemeClr val="bg2">
                    <a:lumMod val="50000"/>
                  </a:schemeClr>
                </a:solidFill>
              </a:rPr>
            </a:br>
            <a:r>
              <a:rPr lang="es-ES" sz="1800" dirty="0">
                <a:solidFill>
                  <a:schemeClr val="bg2">
                    <a:lumMod val="50000"/>
                  </a:schemeClr>
                </a:solidFill>
                <a:hlinkClick r:id="rId2"/>
              </a:rPr>
              <a:t/>
            </a:r>
            <a:br>
              <a:rPr lang="es-ES" sz="1800" dirty="0">
                <a:solidFill>
                  <a:schemeClr val="bg2">
                    <a:lumMod val="50000"/>
                  </a:schemeClr>
                </a:solidFill>
                <a:hlinkClick r:id="rId2"/>
              </a:rPr>
            </a:br>
            <a:endParaRPr lang="es-ES" sz="1800" b="1" dirty="0">
              <a:solidFill>
                <a:schemeClr val="bg2">
                  <a:lumMod val="50000"/>
                </a:schemeClr>
              </a:solidFill>
            </a:endParaRPr>
          </a:p>
        </p:txBody>
      </p:sp>
      <p:pic>
        <p:nvPicPr>
          <p:cNvPr id="2050" name="Picture 2" descr="La imagen puede contener: 7 personas, personas sentadas, tabla e in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147" y="1850571"/>
            <a:ext cx="3449865" cy="25873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a imagen puede contener: 5 personas, personas de pie e inter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6963" y="4006114"/>
            <a:ext cx="3547836" cy="244690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a imagen puede contener: 1 persona, sentado, tabla e interi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1132" y="2717347"/>
            <a:ext cx="3436711" cy="2577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5429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46609" y="493481"/>
            <a:ext cx="8911687" cy="1280890"/>
          </a:xfrm>
        </p:spPr>
        <p:txBody>
          <a:bodyPr>
            <a:normAutofit/>
          </a:bodyPr>
          <a:lstStyle/>
          <a:p>
            <a:pPr algn="ctr"/>
            <a:r>
              <a:rPr lang="es-ES" sz="2400" b="1" dirty="0">
                <a:solidFill>
                  <a:schemeClr val="bg2">
                    <a:lumMod val="50000"/>
                  </a:schemeClr>
                </a:solidFill>
              </a:rPr>
              <a:t>NUEVA MODALIDAD PARA </a:t>
            </a:r>
            <a:r>
              <a:rPr lang="es-ES" sz="2400" b="1" dirty="0" smtClean="0">
                <a:solidFill>
                  <a:schemeClr val="bg2">
                    <a:lumMod val="50000"/>
                  </a:schemeClr>
                </a:solidFill>
              </a:rPr>
              <a:t>DESARROLLAR </a:t>
            </a:r>
            <a:r>
              <a:rPr lang="es-ES" sz="2400" b="1" dirty="0">
                <a:solidFill>
                  <a:schemeClr val="bg2">
                    <a:lumMod val="50000"/>
                  </a:schemeClr>
                </a:solidFill>
              </a:rPr>
              <a:t>ACADEMIAS ENTRE DOCENTES DE UPD GÓMEZ PALACIO. </a:t>
            </a:r>
            <a:r>
              <a:rPr lang="es-ES" sz="2400" b="1" dirty="0" smtClean="0">
                <a:solidFill>
                  <a:schemeClr val="bg2">
                    <a:lumMod val="50000"/>
                  </a:schemeClr>
                </a:solidFill>
              </a:rPr>
              <a:t/>
            </a:r>
            <a:br>
              <a:rPr lang="es-ES" sz="2400" b="1" dirty="0" smtClean="0">
                <a:solidFill>
                  <a:schemeClr val="bg2">
                    <a:lumMod val="50000"/>
                  </a:schemeClr>
                </a:solidFill>
              </a:rPr>
            </a:br>
            <a:r>
              <a:rPr lang="es-ES" sz="2400" b="1" dirty="0" smtClean="0">
                <a:solidFill>
                  <a:schemeClr val="bg2">
                    <a:lumMod val="50000"/>
                  </a:schemeClr>
                </a:solidFill>
              </a:rPr>
              <a:t>17 </a:t>
            </a:r>
            <a:r>
              <a:rPr lang="es-ES" sz="2400" b="1" dirty="0">
                <a:solidFill>
                  <a:schemeClr val="bg2">
                    <a:lumMod val="50000"/>
                  </a:schemeClr>
                </a:solidFill>
              </a:rPr>
              <a:t>MAYO 2018.</a:t>
            </a:r>
          </a:p>
        </p:txBody>
      </p:sp>
      <p:pic>
        <p:nvPicPr>
          <p:cNvPr id="4098" name="Picture 2" descr="La imagen puede contener: 1 persona, sentado, tabla e inte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225" y="2029166"/>
            <a:ext cx="3197225" cy="239791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a imagen puede contener: 2 personas, personas sentadas, tabla e in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9860" y="3015343"/>
            <a:ext cx="3142797" cy="267924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a imagen puede contener: 3 personas, tabla e inter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9157" y="3852522"/>
            <a:ext cx="3175454" cy="2381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5730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4462" y="79825"/>
            <a:ext cx="11828584" cy="2006884"/>
          </a:xfrm>
        </p:spPr>
        <p:txBody>
          <a:bodyPr>
            <a:noAutofit/>
          </a:bodyPr>
          <a:lstStyle/>
          <a:p>
            <a:pPr algn="just"/>
            <a:r>
              <a:rPr lang="es-ES" sz="2000" b="1" dirty="0">
                <a:solidFill>
                  <a:schemeClr val="bg2">
                    <a:lumMod val="50000"/>
                  </a:schemeClr>
                </a:solidFill>
              </a:rPr>
              <a:t>SUBDIRECTORA DE UPD GÓMEZ PALACIO MTRA. SARA VIOLETA TREVIÑO RODRÍGUEZ; MTRA. MARDIA </a:t>
            </a:r>
            <a:r>
              <a:rPr lang="es-ES" sz="2000" b="1" dirty="0" smtClean="0">
                <a:solidFill>
                  <a:schemeClr val="bg2">
                    <a:lumMod val="50000"/>
                  </a:schemeClr>
                </a:solidFill>
              </a:rPr>
              <a:t>LEEZZULLE </a:t>
            </a:r>
            <a:r>
              <a:rPr lang="es-ES" sz="2000" b="1" dirty="0">
                <a:solidFill>
                  <a:schemeClr val="bg2">
                    <a:lumMod val="50000"/>
                  </a:schemeClr>
                </a:solidFill>
              </a:rPr>
              <a:t>VAQUERA ROMERO, COORDINADORA DE DOCENCIA Y MTRA. MARÍA ELENA RODRÍGUEZ HERNÁNDEZ, COORDINADORA DE DIFUSIÓN EN UPD UNIDAD CENTRAL EN DURANGO, DGO. ASISTIENDO A REUNIÓN PARA PRESENTACIÓN DEL REGLAMENTO DE PRÁCTICAS PROFESIONALES. 19 MAYO 2018.</a:t>
            </a:r>
          </a:p>
        </p:txBody>
      </p:sp>
      <p:pic>
        <p:nvPicPr>
          <p:cNvPr id="1026" name="Picture 2" descr="La imagen puede contener: 2 personas, inte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75" y="2788444"/>
            <a:ext cx="3142797" cy="35796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 imagen puede contener: 3 personas, personas sonriendo, personas sentadas e in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3660" y="2331242"/>
            <a:ext cx="3502025" cy="3579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 imagen puede contener: una o varias personas e inter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2774" y="2827393"/>
            <a:ext cx="3632655" cy="357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7816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S" sz="2400" b="1" dirty="0">
                <a:solidFill>
                  <a:schemeClr val="bg2">
                    <a:lumMod val="50000"/>
                  </a:schemeClr>
                </a:solidFill>
              </a:rPr>
              <a:t>MTRA. DIANA ADAME OFRECIENDO CURSO A DIRECTORES DE EDUCACIÓN BÁSICA SOBRE APRENDIZAJES CLAVE. </a:t>
            </a:r>
            <a:r>
              <a:rPr lang="es-ES" sz="2400" b="1" dirty="0" smtClean="0">
                <a:solidFill>
                  <a:schemeClr val="bg2">
                    <a:lumMod val="50000"/>
                  </a:schemeClr>
                </a:solidFill>
              </a:rPr>
              <a:t/>
            </a:r>
            <a:br>
              <a:rPr lang="es-ES" sz="2400" b="1" dirty="0" smtClean="0">
                <a:solidFill>
                  <a:schemeClr val="bg2">
                    <a:lumMod val="50000"/>
                  </a:schemeClr>
                </a:solidFill>
              </a:rPr>
            </a:br>
            <a:r>
              <a:rPr lang="es-ES" sz="2400" b="1" dirty="0" smtClean="0">
                <a:solidFill>
                  <a:schemeClr val="bg2">
                    <a:lumMod val="50000"/>
                  </a:schemeClr>
                </a:solidFill>
              </a:rPr>
              <a:t>21 </a:t>
            </a:r>
            <a:r>
              <a:rPr lang="es-ES" sz="2400" b="1" dirty="0">
                <a:solidFill>
                  <a:schemeClr val="bg2">
                    <a:lumMod val="50000"/>
                  </a:schemeClr>
                </a:solidFill>
              </a:rPr>
              <a:t>MAYO 2018</a:t>
            </a:r>
          </a:p>
        </p:txBody>
      </p:sp>
      <p:pic>
        <p:nvPicPr>
          <p:cNvPr id="4098" name="Picture 2" descr="La imagen puede contener: 1 persona, sentado, tabla e inte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147" y="2159794"/>
            <a:ext cx="2925082" cy="21509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a imagen puede contener: 3 personas, personas sentadas, tabla, sala de estar e in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1400" y="2246880"/>
            <a:ext cx="3556453" cy="293676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a imagen puede contener: 2 personas, personas sentadas, tabla e inter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2518" y="3628175"/>
            <a:ext cx="3536950" cy="2652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0778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0678" y="268510"/>
            <a:ext cx="12051322" cy="1280890"/>
          </a:xfrm>
        </p:spPr>
        <p:txBody>
          <a:bodyPr>
            <a:normAutofit/>
          </a:bodyPr>
          <a:lstStyle/>
          <a:p>
            <a:pPr algn="ctr"/>
            <a:r>
              <a:rPr lang="es-ES" sz="2800" b="1" dirty="0">
                <a:solidFill>
                  <a:schemeClr val="bg2">
                    <a:lumMod val="50000"/>
                  </a:schemeClr>
                </a:solidFill>
                <a:effectLst>
                  <a:outerShdw blurRad="38100" dist="38100" dir="2700000" algn="tl">
                    <a:srgbClr val="000000">
                      <a:alpha val="43137"/>
                    </a:srgbClr>
                  </a:outerShdw>
                </a:effectLst>
              </a:rPr>
              <a:t>DR. MIGUEL NAVARRO RODRÍGUEZ OFRECIENDO EL TALLER "CARACTERÍSTICAS DE LOS LIBROS ELECTRÓNICOS" A DOCENTES Y ALUMNOS DE UPD GÓMEZ PALACIO. 23 DE MARZO 2018</a:t>
            </a:r>
            <a:r>
              <a:rPr lang="es-ES" sz="2800" dirty="0">
                <a:solidFill>
                  <a:schemeClr val="bg2">
                    <a:lumMod val="50000"/>
                  </a:schemeClr>
                </a:solidFill>
                <a:effectLst>
                  <a:outerShdw blurRad="38100" dist="38100" dir="2700000" algn="tl">
                    <a:srgbClr val="000000">
                      <a:alpha val="43137"/>
                    </a:srgbClr>
                  </a:outerShdw>
                </a:effectLst>
              </a:rPr>
              <a:t>.</a:t>
            </a:r>
          </a:p>
        </p:txBody>
      </p:sp>
      <p:pic>
        <p:nvPicPr>
          <p:cNvPr id="2050" name="Picture 2" descr="La imagen puede contener: 1 persona, sentado, pantalla e inte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175" y="2356048"/>
            <a:ext cx="4314825" cy="24270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a imagen puede contener: 1 persona, sentado, tabla e in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8575" y="2356049"/>
            <a:ext cx="4848225" cy="242709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a imagen puede contener: 5 personas, personas sentadas e inter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9575" y="4241800"/>
            <a:ext cx="3552825" cy="2344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8609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6524" y="14681"/>
            <a:ext cx="11174892" cy="1828633"/>
          </a:xfrm>
        </p:spPr>
        <p:txBody>
          <a:bodyPr>
            <a:noAutofit/>
          </a:bodyPr>
          <a:lstStyle/>
          <a:p>
            <a:pPr algn="ctr"/>
            <a:r>
              <a:rPr lang="es-ES" sz="2200" b="1" dirty="0" smtClean="0">
                <a:solidFill>
                  <a:schemeClr val="bg2">
                    <a:lumMod val="50000"/>
                  </a:schemeClr>
                </a:solidFill>
              </a:rPr>
              <a:t>UNA CONVIVENCIA MUY AMENA PASARON  NUESTRAS ALUMNAS DE LIE Y LCE ESCOLARIZADO. EN SU FESTEJO DEL DÍA DEL ESTUDIANTE, FELICIDADES CON MUCHO CARIÑO Y ENTUSIASMO LO BRINDÓ NUESTRO DIRECTOR DE LA UNIDAD DR. HÉCTOR ALBA A NOMBRE DE DR. GERMÁN LOZANO REYES DIRECTOR GENERAL DE LA UPD</a:t>
            </a:r>
            <a:endParaRPr lang="es-ES" sz="2200" b="1" dirty="0">
              <a:solidFill>
                <a:schemeClr val="bg2">
                  <a:lumMod val="50000"/>
                </a:schemeClr>
              </a:solidFill>
            </a:endParaRPr>
          </a:p>
        </p:txBody>
      </p:sp>
      <p:pic>
        <p:nvPicPr>
          <p:cNvPr id="3074" name="Picture 2" descr="La imagen puede contener: 8 personas, personas sentadas y personas de 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8999" y="4239759"/>
            <a:ext cx="4049486" cy="22778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a imagen puede contener: 2 person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603" y="1843315"/>
            <a:ext cx="2037627" cy="435065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a imagen puede contener: 8 personas, personas sonriendo, personas sentad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1875" y="1843315"/>
            <a:ext cx="3980996" cy="238975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La imagen puede contener: 7 personas, personas sonriendo, personas sentadas, tabla e interi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9078" y="1850004"/>
            <a:ext cx="3989407" cy="238975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La imagen puede contener: 6 personas, personas sonriendo, piscina, nataciÃ³n y exteri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3904" y="4239760"/>
            <a:ext cx="4176939" cy="2277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9111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43743" y="243110"/>
            <a:ext cx="9512525" cy="976090"/>
          </a:xfrm>
        </p:spPr>
        <p:txBody>
          <a:bodyPr>
            <a:noAutofit/>
          </a:bodyPr>
          <a:lstStyle/>
          <a:p>
            <a:pPr algn="ctr"/>
            <a:r>
              <a:rPr lang="es-ES" sz="2400" b="1" dirty="0">
                <a:solidFill>
                  <a:schemeClr val="bg2">
                    <a:lumMod val="50000"/>
                  </a:schemeClr>
                </a:solidFill>
              </a:rPr>
              <a:t>DIRECTOR DE UPD GÓMEZ PALACIO DR. HÉCTOR MANUEL ALBA VIDAÑA OFRECIENDO FESTEJO DEL DIA DEL ESTUDIANTE A ALUMNADO DE LIE Y LCE ESCOLARIZADO. 24 MAYO 2018.</a:t>
            </a:r>
          </a:p>
        </p:txBody>
      </p:sp>
      <p:pic>
        <p:nvPicPr>
          <p:cNvPr id="6146" name="Picture 2" descr="La imagen puede contener: 10 personas, personas sonriendo, personas sentadas e inte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0521" y="1605906"/>
            <a:ext cx="3284311" cy="246323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La imagen puede contener: 1 persona, senta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2954" y="2111830"/>
            <a:ext cx="3461657" cy="404525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La imagen puede contener: 1 persona, senta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461" y="2111829"/>
            <a:ext cx="3033939" cy="404525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La imagen puede contener: una o varias personas, personas de pie e interi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397" y="4151046"/>
            <a:ext cx="3251654" cy="2438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201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66093" y="335220"/>
            <a:ext cx="8911687" cy="1280890"/>
          </a:xfrm>
        </p:spPr>
        <p:txBody>
          <a:bodyPr>
            <a:normAutofit/>
          </a:bodyPr>
          <a:lstStyle/>
          <a:p>
            <a:pPr algn="ctr"/>
            <a:r>
              <a:rPr lang="es-ES" sz="2400" b="1" dirty="0" smtClean="0">
                <a:solidFill>
                  <a:schemeClr val="bg2">
                    <a:lumMod val="50000"/>
                  </a:schemeClr>
                </a:solidFill>
              </a:rPr>
              <a:t>ALUMNOS DE LOS DIVERSOS PROGRAMAS Y DOCENTE DE NUESTRA UNIVERSIDAD RECIBEN RECONOCIMIENTO AL MÉRITO ACADÉMICO POR PARTE DE LA CIESLAG MAYO 25.</a:t>
            </a:r>
            <a:endParaRPr lang="es-ES" sz="2400" b="1" dirty="0">
              <a:solidFill>
                <a:schemeClr val="bg2">
                  <a:lumMod val="50000"/>
                </a:schemeClr>
              </a:solidFill>
            </a:endParaRPr>
          </a:p>
        </p:txBody>
      </p:sp>
      <p:pic>
        <p:nvPicPr>
          <p:cNvPr id="7170" name="Picture 2" descr="La imagen puede contener: 9 personas, personas sonriendo, personas de 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943" y="2110029"/>
            <a:ext cx="4016828" cy="435744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La imagen puede contener: 1 perso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5632" y="2110029"/>
            <a:ext cx="5278665" cy="4357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8653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39347" y="401371"/>
            <a:ext cx="10549180" cy="1280890"/>
          </a:xfrm>
        </p:spPr>
        <p:txBody>
          <a:bodyPr>
            <a:noAutofit/>
          </a:bodyPr>
          <a:lstStyle/>
          <a:p>
            <a:pPr algn="ctr"/>
            <a:r>
              <a:rPr lang="es-ES" sz="2400" b="1" dirty="0" smtClean="0">
                <a:solidFill>
                  <a:schemeClr val="bg2">
                    <a:lumMod val="50000"/>
                  </a:schemeClr>
                </a:solidFill>
              </a:rPr>
              <a:t>FESTEJO DEL DÍA ESTUDIANTE LCE SEMIESCOLARIZADO Y MAESTRÍA</a:t>
            </a:r>
            <a:br>
              <a:rPr lang="es-ES" sz="2400" b="1" dirty="0" smtClean="0">
                <a:solidFill>
                  <a:schemeClr val="bg2">
                    <a:lumMod val="50000"/>
                  </a:schemeClr>
                </a:solidFill>
              </a:rPr>
            </a:br>
            <a:r>
              <a:rPr lang="es-ES" sz="2400" b="1" dirty="0" smtClean="0">
                <a:solidFill>
                  <a:schemeClr val="bg2">
                    <a:lumMod val="50000"/>
                  </a:schemeClr>
                </a:solidFill>
              </a:rPr>
              <a:t>25 MAYO 2018.</a:t>
            </a:r>
            <a:br>
              <a:rPr lang="es-ES" sz="2400" b="1" dirty="0" smtClean="0">
                <a:solidFill>
                  <a:schemeClr val="bg2">
                    <a:lumMod val="50000"/>
                  </a:schemeClr>
                </a:solidFill>
              </a:rPr>
            </a:br>
            <a:endParaRPr lang="es-ES" sz="2400" b="1" dirty="0">
              <a:solidFill>
                <a:schemeClr val="bg2">
                  <a:lumMod val="50000"/>
                </a:schemeClr>
              </a:solidFill>
            </a:endParaRPr>
          </a:p>
        </p:txBody>
      </p:sp>
      <p:pic>
        <p:nvPicPr>
          <p:cNvPr id="8194" name="Picture 2" descr="La imagen puede contener: 3 personas, personas sentadas, personas comiendo, tabla, comida e inte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347" y="1905000"/>
            <a:ext cx="2816225" cy="227885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La imagen puede contener: 6 personas, personas sonriendo, personas sentadas, tabla y ex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0094" y="2685029"/>
            <a:ext cx="3599997" cy="269999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La imagen puede contener: 5 personas, personas sonriendo, personas sentadas e inter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7461" y="3917837"/>
            <a:ext cx="3218996" cy="2414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0790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La imagen puede contener: inte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8832" y="3133386"/>
            <a:ext cx="9144000" cy="3567113"/>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049384" y="273273"/>
            <a:ext cx="10236569" cy="1280890"/>
          </a:xfrm>
        </p:spPr>
        <p:txBody>
          <a:bodyPr>
            <a:noAutofit/>
          </a:bodyPr>
          <a:lstStyle/>
          <a:p>
            <a:pPr algn="ctr"/>
            <a:r>
              <a:rPr lang="es-ES" sz="2000" b="1" dirty="0">
                <a:solidFill>
                  <a:schemeClr val="bg2">
                    <a:lumMod val="50000"/>
                  </a:schemeClr>
                </a:solidFill>
              </a:rPr>
              <a:t>DIRECTOR DE UPD GÓMEZ PALACIO DR. HÉCTOR MANUEL ALBA VIDAÑA INAUGURANDO LA FERIA CIENTÍFICA ORGANIZADA POR ALUMNOS DE 6o. SEM. DE LCE SEMIESCOLARIZADO EN EL MARCO DEL CIERRE DE MATERIA EL NIÑO Y LA CIENCIA A CARGO DE LA MTRA. GUADALUPE R. MORALES MEZA. </a:t>
            </a:r>
            <a:r>
              <a:rPr lang="es-ES" sz="2000" b="1" dirty="0" smtClean="0">
                <a:solidFill>
                  <a:schemeClr val="bg2">
                    <a:lumMod val="50000"/>
                  </a:schemeClr>
                </a:solidFill>
              </a:rPr>
              <a:t/>
            </a:r>
            <a:br>
              <a:rPr lang="es-ES" sz="2000" b="1" dirty="0" smtClean="0">
                <a:solidFill>
                  <a:schemeClr val="bg2">
                    <a:lumMod val="50000"/>
                  </a:schemeClr>
                </a:solidFill>
              </a:rPr>
            </a:br>
            <a:r>
              <a:rPr lang="es-ES" sz="2000" b="1" dirty="0" smtClean="0">
                <a:solidFill>
                  <a:schemeClr val="bg2">
                    <a:lumMod val="50000"/>
                  </a:schemeClr>
                </a:solidFill>
              </a:rPr>
              <a:t>26 </a:t>
            </a:r>
            <a:r>
              <a:rPr lang="es-ES" sz="2000" b="1" dirty="0">
                <a:solidFill>
                  <a:schemeClr val="bg2">
                    <a:lumMod val="50000"/>
                  </a:schemeClr>
                </a:solidFill>
              </a:rPr>
              <a:t>MAYO 2018.</a:t>
            </a:r>
          </a:p>
        </p:txBody>
      </p:sp>
      <p:pic>
        <p:nvPicPr>
          <p:cNvPr id="2050" name="Picture 2" descr="La imagen puede contener: 11 personas, personas sonriendo, personas de pie e in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1889" y="1653607"/>
            <a:ext cx="3741511" cy="28061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a imagen puede contener: 9 personas, personas sonriendo, personas sentadas, personas de pie e inter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403" y="1915886"/>
            <a:ext cx="3493407" cy="262005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a imagen puede contener: 7 personas, personas sonriendo, personas sentadas e interi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2465" y="1915885"/>
            <a:ext cx="3284991" cy="2710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3510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43128" y="373739"/>
            <a:ext cx="8911687" cy="1280890"/>
          </a:xfrm>
        </p:spPr>
        <p:txBody>
          <a:bodyPr>
            <a:noAutofit/>
          </a:bodyPr>
          <a:lstStyle/>
          <a:p>
            <a:pPr algn="ctr"/>
            <a:r>
              <a:rPr lang="es-ES" sz="2400" b="1" dirty="0">
                <a:solidFill>
                  <a:schemeClr val="bg2">
                    <a:lumMod val="50000"/>
                  </a:schemeClr>
                </a:solidFill>
              </a:rPr>
              <a:t>PROCESO DE TITULACIÓN PERMANENTE EN UPD UNIDAD GÓMEZ </a:t>
            </a:r>
            <a:r>
              <a:rPr lang="es-ES" sz="2400" b="1" dirty="0" smtClean="0">
                <a:solidFill>
                  <a:schemeClr val="bg2">
                    <a:lumMod val="50000"/>
                  </a:schemeClr>
                </a:solidFill>
              </a:rPr>
              <a:t>PALACIO, EN ESTE  CASO DE LA LIC. MARÍA GUADALUPE RAMÍREZ SALAZAR.</a:t>
            </a:r>
            <a:br>
              <a:rPr lang="es-ES" sz="2400" b="1" dirty="0" smtClean="0">
                <a:solidFill>
                  <a:schemeClr val="bg2">
                    <a:lumMod val="50000"/>
                  </a:schemeClr>
                </a:solidFill>
              </a:rPr>
            </a:br>
            <a:r>
              <a:rPr lang="es-ES" sz="2400" b="1" dirty="0" smtClean="0">
                <a:solidFill>
                  <a:schemeClr val="bg2">
                    <a:lumMod val="50000"/>
                  </a:schemeClr>
                </a:solidFill>
              </a:rPr>
              <a:t> </a:t>
            </a:r>
            <a:r>
              <a:rPr lang="es-ES" sz="2400" b="1" dirty="0">
                <a:solidFill>
                  <a:schemeClr val="bg2">
                    <a:lumMod val="50000"/>
                  </a:schemeClr>
                </a:solidFill>
              </a:rPr>
              <a:t>SÁBADO 26 DE MAYO.</a:t>
            </a:r>
          </a:p>
        </p:txBody>
      </p:sp>
      <p:pic>
        <p:nvPicPr>
          <p:cNvPr id="3074" name="Picture 2" descr="La imagen puede contener: 1 persona, de pie, pantalla e inte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3031" y="3104301"/>
            <a:ext cx="3991882" cy="29939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a imagen puede contener: 4 personas, personas sonriendo, personas de pie e in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7575" y="1813378"/>
            <a:ext cx="3523796" cy="443502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a imagen puede contener: 1 persona, sentado, tabla e inter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104" y="1813378"/>
            <a:ext cx="3326266" cy="4435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3005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43128" y="373739"/>
            <a:ext cx="8911687" cy="1280890"/>
          </a:xfrm>
        </p:spPr>
        <p:txBody>
          <a:bodyPr>
            <a:noAutofit/>
          </a:bodyPr>
          <a:lstStyle/>
          <a:p>
            <a:pPr algn="ctr"/>
            <a:r>
              <a:rPr lang="es-ES" sz="2400" b="1" dirty="0"/>
              <a:t>PROCESO DE TITULACIÓN PERMANENTE EN UPD UNIDAD GÓMEZ </a:t>
            </a:r>
            <a:r>
              <a:rPr lang="es-ES" sz="2400" b="1" dirty="0" smtClean="0"/>
              <a:t>PALACIO, EN ESTE  CASO DE LA LIC. MARÍA GUADALUPE RAMÍREZ SALAZAR.</a:t>
            </a:r>
            <a:br>
              <a:rPr lang="es-ES" sz="2400" b="1" dirty="0" smtClean="0"/>
            </a:br>
            <a:r>
              <a:rPr lang="es-ES" sz="2400" b="1" dirty="0" smtClean="0"/>
              <a:t> </a:t>
            </a:r>
            <a:r>
              <a:rPr lang="es-ES" sz="2400" b="1" dirty="0"/>
              <a:t>SÁBADO 26 DE MAYO.</a:t>
            </a:r>
          </a:p>
        </p:txBody>
      </p:sp>
      <p:pic>
        <p:nvPicPr>
          <p:cNvPr id="3074" name="Picture 2" descr="La imagen puede contener: 1 persona, de pie, pantalla e inte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3031" y="3104301"/>
            <a:ext cx="3991882" cy="29939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a imagen puede contener: 4 personas, personas sonriendo, personas de pie e in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7575" y="1813378"/>
            <a:ext cx="3523796" cy="443502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a imagen puede contener: 1 persona, sentado, tabla e inter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104" y="1813378"/>
            <a:ext cx="3326266" cy="4435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6457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 imagen puede contener: 1 persona, de pie"/>
          <p:cNvPicPr>
            <a:picLocks noChangeAspect="1" noChangeArrowheads="1"/>
          </p:cNvPicPr>
          <p:nvPr/>
        </p:nvPicPr>
        <p:blipFill rotWithShape="1">
          <a:blip r:embed="rId2">
            <a:extLst>
              <a:ext uri="{28A0092B-C50C-407E-A947-70E740481C1C}">
                <a14:useLocalDpi xmlns:a14="http://schemas.microsoft.com/office/drawing/2010/main" val="0"/>
              </a:ext>
            </a:extLst>
          </a:blip>
          <a:srcRect l="8840" t="14527" r="20126"/>
          <a:stretch/>
        </p:blipFill>
        <p:spPr bwMode="auto">
          <a:xfrm>
            <a:off x="1470419" y="1294058"/>
            <a:ext cx="3108874" cy="229041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a imagen puede contener: 1 perso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7288" y="1654629"/>
            <a:ext cx="1919117" cy="25588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a imagen puede contener: 1 persona, pantal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2982" y="4359599"/>
            <a:ext cx="2576739" cy="1932554"/>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3280313" y="80503"/>
            <a:ext cx="8911687" cy="1678569"/>
          </a:xfrm>
        </p:spPr>
        <p:txBody>
          <a:bodyPr>
            <a:noAutofit/>
          </a:bodyPr>
          <a:lstStyle/>
          <a:p>
            <a:pPr algn="ctr"/>
            <a:r>
              <a:rPr lang="es-ES" sz="1600" b="1" dirty="0" smtClean="0">
                <a:solidFill>
                  <a:schemeClr val="bg2">
                    <a:lumMod val="50000"/>
                  </a:schemeClr>
                </a:solidFill>
              </a:rPr>
              <a:t>DR. HECTOR MANUEL A LBA VIDAÑA A CARGO DEL CIERRE DEL CUARTO SEMESTRE CON LA MATERIA: CORRIENTES PEDAGOGICAS CONTEMPORANEAS. DE LA MAESTRÍA EN EDUCACION CAMPO PRÁCTICA EDUCATIVA.</a:t>
            </a:r>
            <a:br>
              <a:rPr lang="es-ES" sz="1600" b="1" dirty="0" smtClean="0">
                <a:solidFill>
                  <a:schemeClr val="bg2">
                    <a:lumMod val="50000"/>
                  </a:schemeClr>
                </a:solidFill>
              </a:rPr>
            </a:br>
            <a:r>
              <a:rPr lang="es-ES" sz="1600" b="1" dirty="0" smtClean="0">
                <a:solidFill>
                  <a:schemeClr val="bg2">
                    <a:lumMod val="50000"/>
                  </a:schemeClr>
                </a:solidFill>
              </a:rPr>
              <a:t>CADA ESTUDIANTE PRESENTÓ EL ANÁLISIS DE UN LIBRO DE PEDAGOGÍA. </a:t>
            </a:r>
            <a:br>
              <a:rPr lang="es-ES" sz="1600" b="1" dirty="0" smtClean="0">
                <a:solidFill>
                  <a:schemeClr val="bg2">
                    <a:lumMod val="50000"/>
                  </a:schemeClr>
                </a:solidFill>
              </a:rPr>
            </a:br>
            <a:r>
              <a:rPr lang="es-ES" sz="1600" b="1" dirty="0" smtClean="0">
                <a:solidFill>
                  <a:schemeClr val="bg2">
                    <a:lumMod val="50000"/>
                  </a:schemeClr>
                </a:solidFill>
              </a:rPr>
              <a:t>BAJO INDICADORES SIGNALITICOS.</a:t>
            </a:r>
            <a:r>
              <a:rPr lang="es-ES" sz="1600" b="1" dirty="0">
                <a:solidFill>
                  <a:schemeClr val="bg2">
                    <a:lumMod val="50000"/>
                  </a:schemeClr>
                </a:solidFill>
              </a:rPr>
              <a:t/>
            </a:r>
            <a:br>
              <a:rPr lang="es-ES" sz="1600" b="1" dirty="0">
                <a:solidFill>
                  <a:schemeClr val="bg2">
                    <a:lumMod val="50000"/>
                  </a:schemeClr>
                </a:solidFill>
              </a:rPr>
            </a:br>
            <a:r>
              <a:rPr lang="es-ES" sz="1600" b="1" dirty="0" smtClean="0">
                <a:solidFill>
                  <a:schemeClr val="bg2">
                    <a:lumMod val="50000"/>
                  </a:schemeClr>
                </a:solidFill>
              </a:rPr>
              <a:t>TERMINÓ UNA NUEVA GENERACIÓN. CON ORGULLO UPD. 31 MAYO.</a:t>
            </a:r>
            <a:endParaRPr lang="es-ES" sz="1600" b="1" dirty="0">
              <a:solidFill>
                <a:schemeClr val="bg2">
                  <a:lumMod val="50000"/>
                </a:schemeClr>
              </a:solidFill>
            </a:endParaRPr>
          </a:p>
        </p:txBody>
      </p:sp>
      <p:pic>
        <p:nvPicPr>
          <p:cNvPr id="1030" name="Picture 6" descr="La imagen puede contener: 1 persona, pantall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1392" y="2714404"/>
            <a:ext cx="2424339" cy="21203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 imagen puede contener: 1 person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4003" y="1759073"/>
            <a:ext cx="2433864" cy="182539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a imagen puede contener: 1 persona"/>
          <p:cNvPicPr>
            <a:picLocks noChangeAspect="1" noChangeArrowheads="1"/>
          </p:cNvPicPr>
          <p:nvPr/>
        </p:nvPicPr>
        <p:blipFill rotWithShape="1">
          <a:blip r:embed="rId7">
            <a:extLst>
              <a:ext uri="{28A0092B-C50C-407E-A947-70E740481C1C}">
                <a14:useLocalDpi xmlns:a14="http://schemas.microsoft.com/office/drawing/2010/main" val="0"/>
              </a:ext>
            </a:extLst>
          </a:blip>
          <a:srcRect t="27143" r="10877" b="30833"/>
          <a:stretch/>
        </p:blipFill>
        <p:spPr bwMode="auto">
          <a:xfrm>
            <a:off x="9530442" y="4506687"/>
            <a:ext cx="2448746" cy="178546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La imagen puede contener: 13 personas, personas sonriendo, interior"/>
          <p:cNvPicPr>
            <a:picLocks noChangeAspect="1" noChangeArrowheads="1"/>
          </p:cNvPicPr>
          <p:nvPr/>
        </p:nvPicPr>
        <p:blipFill rotWithShape="1">
          <a:blip r:embed="rId8">
            <a:extLst>
              <a:ext uri="{28A0092B-C50C-407E-A947-70E740481C1C}">
                <a14:useLocalDpi xmlns:a14="http://schemas.microsoft.com/office/drawing/2010/main" val="0"/>
              </a:ext>
            </a:extLst>
          </a:blip>
          <a:srcRect l="2132" t="34201" r="6157" b="19415"/>
          <a:stretch/>
        </p:blipFill>
        <p:spPr bwMode="auto">
          <a:xfrm>
            <a:off x="700183" y="3628015"/>
            <a:ext cx="4681242" cy="3156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5836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a imagen puede contener: 1 persona, sonriendo, de 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426" y="2066396"/>
            <a:ext cx="2619745" cy="436456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a imagen puede contener: 1 persona, de p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4143" y="2066396"/>
            <a:ext cx="2534783" cy="424731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La imagen puede contener: 5 personas, personas sentadas"/>
          <p:cNvPicPr>
            <a:picLocks noChangeAspect="1" noChangeArrowheads="1"/>
          </p:cNvPicPr>
          <p:nvPr/>
        </p:nvPicPr>
        <p:blipFill rotWithShape="1">
          <a:blip r:embed="rId4">
            <a:extLst>
              <a:ext uri="{28A0092B-C50C-407E-A947-70E740481C1C}">
                <a14:useLocalDpi xmlns:a14="http://schemas.microsoft.com/office/drawing/2010/main" val="0"/>
              </a:ext>
            </a:extLst>
          </a:blip>
          <a:srcRect t="16157" b="7642"/>
          <a:stretch/>
        </p:blipFill>
        <p:spPr bwMode="auto">
          <a:xfrm>
            <a:off x="4068535" y="1937658"/>
            <a:ext cx="3739243" cy="3799114"/>
          </a:xfrm>
          <a:prstGeom prst="rect">
            <a:avLst/>
          </a:prstGeom>
          <a:noFill/>
          <a:extLst>
            <a:ext uri="{909E8E84-426E-40DD-AFC4-6F175D3DCCD1}">
              <a14:hiddenFill xmlns:a14="http://schemas.microsoft.com/office/drawing/2010/main">
                <a:solidFill>
                  <a:srgbClr val="FFFFFF"/>
                </a:solidFill>
              </a14:hiddenFill>
            </a:ext>
          </a:extLst>
        </p:spPr>
      </p:pic>
      <p:sp>
        <p:nvSpPr>
          <p:cNvPr id="9" name="Título 1"/>
          <p:cNvSpPr>
            <a:spLocks noGrp="1"/>
          </p:cNvSpPr>
          <p:nvPr>
            <p:ph type="title"/>
          </p:nvPr>
        </p:nvSpPr>
        <p:spPr>
          <a:xfrm>
            <a:off x="1339035" y="561308"/>
            <a:ext cx="9423586" cy="1280890"/>
          </a:xfrm>
        </p:spPr>
        <p:txBody>
          <a:bodyPr>
            <a:noAutofit/>
          </a:bodyPr>
          <a:lstStyle/>
          <a:p>
            <a:pPr algn="ctr"/>
            <a:r>
              <a:rPr lang="es-ES" sz="2400" b="1" dirty="0">
                <a:solidFill>
                  <a:schemeClr val="bg2">
                    <a:lumMod val="50000"/>
                  </a:schemeClr>
                </a:solidFill>
              </a:rPr>
              <a:t>ALUMNAS DE UPD GÓMEZ PALACIO EN LOS PROGRAMAS DE MAESTRÍA Y LICENCIATURA (LIE) ACREEDORAS AL MÉRITO ACADÉMICO 2018</a:t>
            </a:r>
            <a:r>
              <a:rPr lang="es-ES" sz="2400" b="1" dirty="0" smtClean="0">
                <a:solidFill>
                  <a:schemeClr val="bg2">
                    <a:lumMod val="50000"/>
                  </a:schemeClr>
                </a:solidFill>
              </a:rPr>
              <a:t>.   </a:t>
            </a:r>
            <a:r>
              <a:rPr lang="es-ES" sz="2400" b="1" dirty="0">
                <a:solidFill>
                  <a:schemeClr val="bg2">
                    <a:lumMod val="50000"/>
                  </a:schemeClr>
                </a:solidFill>
              </a:rPr>
              <a:t>6 JUNIO 2018.</a:t>
            </a:r>
            <a:br>
              <a:rPr lang="es-ES" sz="2400" b="1" dirty="0">
                <a:solidFill>
                  <a:schemeClr val="bg2">
                    <a:lumMod val="50000"/>
                  </a:schemeClr>
                </a:solidFill>
              </a:rPr>
            </a:br>
            <a:r>
              <a:rPr lang="es-ES" sz="2400" dirty="0">
                <a:solidFill>
                  <a:schemeClr val="bg2">
                    <a:lumMod val="50000"/>
                  </a:schemeClr>
                </a:solidFill>
                <a:hlinkClick r:id="rId5"/>
              </a:rPr>
              <a:t/>
            </a:r>
            <a:br>
              <a:rPr lang="es-ES" sz="2400" dirty="0">
                <a:solidFill>
                  <a:schemeClr val="bg2">
                    <a:lumMod val="50000"/>
                  </a:schemeClr>
                </a:solidFill>
                <a:hlinkClick r:id="rId5"/>
              </a:rPr>
            </a:br>
            <a:endParaRPr lang="es-ES" sz="2400" b="1" dirty="0">
              <a:solidFill>
                <a:schemeClr val="bg2">
                  <a:lumMod val="50000"/>
                </a:schemeClr>
              </a:solidFill>
            </a:endParaRPr>
          </a:p>
        </p:txBody>
      </p:sp>
    </p:spTree>
    <p:extLst>
      <p:ext uri="{BB962C8B-B14F-4D97-AF65-F5344CB8AC3E}">
        <p14:creationId xmlns:p14="http://schemas.microsoft.com/office/powerpoint/2010/main" val="18529039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3385" y="243111"/>
            <a:ext cx="11160369" cy="1280890"/>
          </a:xfrm>
        </p:spPr>
        <p:txBody>
          <a:bodyPr>
            <a:noAutofit/>
          </a:bodyPr>
          <a:lstStyle/>
          <a:p>
            <a:pPr algn="ctr"/>
            <a:r>
              <a:rPr lang="es-ES" sz="2400" b="1" dirty="0">
                <a:solidFill>
                  <a:schemeClr val="bg2">
                    <a:lumMod val="50000"/>
                  </a:schemeClr>
                </a:solidFill>
              </a:rPr>
              <a:t>REUNIÓN DIRIGIDA POR DRA. ALEJANDRA MÉNDEZ ZÚÑIGA, SECRETARIA ACADÉMICA DE UPD UNIDAD CENTRAL, ORIENTADA A DOCENTES DE UPD GÓMEZ PALACIO. </a:t>
            </a:r>
            <a:r>
              <a:rPr lang="es-ES" sz="2400" b="1" dirty="0" smtClean="0">
                <a:solidFill>
                  <a:schemeClr val="bg2">
                    <a:lumMod val="50000"/>
                  </a:schemeClr>
                </a:solidFill>
              </a:rPr>
              <a:t/>
            </a:r>
            <a:br>
              <a:rPr lang="es-ES" sz="2400" b="1" dirty="0" smtClean="0">
                <a:solidFill>
                  <a:schemeClr val="bg2">
                    <a:lumMod val="50000"/>
                  </a:schemeClr>
                </a:solidFill>
              </a:rPr>
            </a:br>
            <a:r>
              <a:rPr lang="es-ES" sz="2400" b="1" dirty="0" smtClean="0">
                <a:solidFill>
                  <a:schemeClr val="bg2">
                    <a:lumMod val="50000"/>
                  </a:schemeClr>
                </a:solidFill>
              </a:rPr>
              <a:t>7 </a:t>
            </a:r>
            <a:r>
              <a:rPr lang="es-ES" sz="2400" b="1" dirty="0">
                <a:solidFill>
                  <a:schemeClr val="bg2">
                    <a:lumMod val="50000"/>
                  </a:schemeClr>
                </a:solidFill>
              </a:rPr>
              <a:t>JUNIO 2018.</a:t>
            </a:r>
          </a:p>
        </p:txBody>
      </p:sp>
      <p:pic>
        <p:nvPicPr>
          <p:cNvPr id="4098" name="Picture 2" descr="La imagen puede contener: 2 personas, personas de pie, pantalla e inte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2327" y="2295695"/>
            <a:ext cx="3033939" cy="227545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La imagen puede contener: 5 personas, personas sentadas, tabla e in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5171" y="3463296"/>
            <a:ext cx="3802288" cy="295587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La imagen puede contener: 9 personas, personas sonriendo, personas de p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079" y="3490573"/>
            <a:ext cx="3904796" cy="2928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8302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8954" y="446310"/>
            <a:ext cx="11945815" cy="1280890"/>
          </a:xfrm>
        </p:spPr>
        <p:txBody>
          <a:bodyPr>
            <a:noAutofit/>
          </a:bodyPr>
          <a:lstStyle/>
          <a:p>
            <a:pPr algn="just"/>
            <a:r>
              <a:rPr lang="es-ES" sz="2400" b="1" dirty="0">
                <a:solidFill>
                  <a:schemeClr val="bg2">
                    <a:lumMod val="50000"/>
                  </a:schemeClr>
                </a:solidFill>
                <a:effectLst>
                  <a:outerShdw blurRad="38100" dist="38100" dir="2700000" algn="tl">
                    <a:srgbClr val="000000">
                      <a:alpha val="43137"/>
                    </a:srgbClr>
                  </a:outerShdw>
                </a:effectLst>
              </a:rPr>
              <a:t>13 DE ABRIL DIRECTOR DE LA UPD GÓMEZ PALACIO DR. HÉCTOR MANUEL ALBA VIDAÑA Y SUBDIRECTORA ACADÉMICA MTRA. SARA VIOLETA TREVIÑO RODRÍGUEZ DANDO A CONOCER A MEDIOS MASIVOS DE COMUNICACIÓN LOCALES PROMOCIÓN SOBRE PROGRAMAS DE OFERTA EDUCATIVA PARA CAPTAR ALUMNADO DE NUEVO INGRESO.</a:t>
            </a:r>
          </a:p>
        </p:txBody>
      </p:sp>
      <p:pic>
        <p:nvPicPr>
          <p:cNvPr id="3074" name="Picture 2" descr="La imagen puede contener: 2 personas, personas sentadas e inte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0" y="2874733"/>
            <a:ext cx="3832225" cy="29885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a imagen puede contener: 5 personas, personas sentadas y tab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1809" y="2874733"/>
            <a:ext cx="3924003" cy="294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4232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43111"/>
            <a:ext cx="11484429" cy="1280890"/>
          </a:xfrm>
        </p:spPr>
        <p:txBody>
          <a:bodyPr>
            <a:noAutofit/>
          </a:bodyPr>
          <a:lstStyle/>
          <a:p>
            <a:pPr algn="ctr"/>
            <a:r>
              <a:rPr lang="es-ES" sz="2200" b="1" dirty="0">
                <a:solidFill>
                  <a:schemeClr val="bg2">
                    <a:lumMod val="50000"/>
                  </a:schemeClr>
                </a:solidFill>
              </a:rPr>
              <a:t>DIRECTOR DE UPD GÓMEZ PALACIO DR. HÉCTOR MANUEL ALBA VIDAÑA Y DEMAS PERSONAL DE LA INSTITUCIÓN AL PENDIENTE DE LOS REQUERIMIENTOS PARA LA APLICACIÓN DEL EXAMEN DE CENEVAL PARA EL PROCESO DE SELECCIÓN E INGRESO A LOS PROGRAMAS DE LICENCIATURA. 9 JUNIO 2018.</a:t>
            </a:r>
          </a:p>
        </p:txBody>
      </p:sp>
      <p:pic>
        <p:nvPicPr>
          <p:cNvPr id="9218" name="Picture 2" descr="La imagen puede contener: 1 persona, de pie y exterior"/>
          <p:cNvPicPr>
            <a:picLocks noChangeAspect="1" noChangeArrowheads="1"/>
          </p:cNvPicPr>
          <p:nvPr/>
        </p:nvPicPr>
        <p:blipFill rotWithShape="1">
          <a:blip r:embed="rId2">
            <a:extLst>
              <a:ext uri="{28A0092B-C50C-407E-A947-70E740481C1C}">
                <a14:useLocalDpi xmlns:a14="http://schemas.microsoft.com/office/drawing/2010/main" val="0"/>
              </a:ext>
            </a:extLst>
          </a:blip>
          <a:srcRect l="15207" t="31575" r="22888" b="24853"/>
          <a:stretch/>
        </p:blipFill>
        <p:spPr bwMode="auto">
          <a:xfrm>
            <a:off x="838200" y="1524001"/>
            <a:ext cx="4245428" cy="314597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La imagen puede contener: 4 personas, personas sentadas e interior"/>
          <p:cNvPicPr>
            <a:picLocks noChangeAspect="1" noChangeArrowheads="1"/>
          </p:cNvPicPr>
          <p:nvPr/>
        </p:nvPicPr>
        <p:blipFill rotWithShape="1">
          <a:blip r:embed="rId3">
            <a:extLst>
              <a:ext uri="{28A0092B-C50C-407E-A947-70E740481C1C}">
                <a14:useLocalDpi xmlns:a14="http://schemas.microsoft.com/office/drawing/2010/main" val="0"/>
              </a:ext>
            </a:extLst>
          </a:blip>
          <a:srcRect t="36558" r="14439" b="14078"/>
          <a:stretch/>
        </p:blipFill>
        <p:spPr bwMode="auto">
          <a:xfrm>
            <a:off x="5396139" y="1771652"/>
            <a:ext cx="3127375" cy="2650668"/>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La imagen puede contener: 3 personas, personas sentadas e interior"/>
          <p:cNvPicPr>
            <a:picLocks noChangeAspect="1" noChangeArrowheads="1"/>
          </p:cNvPicPr>
          <p:nvPr/>
        </p:nvPicPr>
        <p:blipFill rotWithShape="1">
          <a:blip r:embed="rId4">
            <a:extLst>
              <a:ext uri="{28A0092B-C50C-407E-A947-70E740481C1C}">
                <a14:useLocalDpi xmlns:a14="http://schemas.microsoft.com/office/drawing/2010/main" val="0"/>
              </a:ext>
            </a:extLst>
          </a:blip>
          <a:srcRect t="24812" b="21379"/>
          <a:stretch/>
        </p:blipFill>
        <p:spPr bwMode="auto">
          <a:xfrm>
            <a:off x="8657453" y="1771652"/>
            <a:ext cx="3284176" cy="2650668"/>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La imagen puede contener: 2 personas, personas sentadas, tabla e interior"/>
          <p:cNvPicPr>
            <a:picLocks noChangeAspect="1" noChangeArrowheads="1"/>
          </p:cNvPicPr>
          <p:nvPr/>
        </p:nvPicPr>
        <p:blipFill rotWithShape="1">
          <a:blip r:embed="rId5">
            <a:extLst>
              <a:ext uri="{28A0092B-C50C-407E-A947-70E740481C1C}">
                <a14:useLocalDpi xmlns:a14="http://schemas.microsoft.com/office/drawing/2010/main" val="0"/>
              </a:ext>
            </a:extLst>
          </a:blip>
          <a:srcRect t="24177" r="8606" b="10427"/>
          <a:stretch/>
        </p:blipFill>
        <p:spPr bwMode="auto">
          <a:xfrm>
            <a:off x="5931643" y="4560434"/>
            <a:ext cx="4929105" cy="2043794"/>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La imagen puede contener: 4 person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7885" y="3664231"/>
            <a:ext cx="2718254" cy="203869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La imagen puede contener: 4 personas, personas de pie e interior"/>
          <p:cNvPicPr>
            <a:picLocks noChangeAspect="1" noChangeArrowheads="1"/>
          </p:cNvPicPr>
          <p:nvPr/>
        </p:nvPicPr>
        <p:blipFill rotWithShape="1">
          <a:blip r:embed="rId7">
            <a:extLst>
              <a:ext uri="{28A0092B-C50C-407E-A947-70E740481C1C}">
                <a14:useLocalDpi xmlns:a14="http://schemas.microsoft.com/office/drawing/2010/main" val="0"/>
              </a:ext>
            </a:extLst>
          </a:blip>
          <a:srcRect t="11859"/>
          <a:stretch/>
        </p:blipFill>
        <p:spPr bwMode="auto">
          <a:xfrm>
            <a:off x="826788" y="4866422"/>
            <a:ext cx="2530785" cy="1672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6761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92181" y="243111"/>
            <a:ext cx="8911687" cy="1280890"/>
          </a:xfrm>
        </p:spPr>
        <p:txBody>
          <a:bodyPr>
            <a:noAutofit/>
          </a:bodyPr>
          <a:lstStyle/>
          <a:p>
            <a:pPr algn="ctr"/>
            <a:r>
              <a:rPr lang="es-ES" sz="2400" b="1" dirty="0">
                <a:solidFill>
                  <a:schemeClr val="bg2">
                    <a:lumMod val="50000"/>
                  </a:schemeClr>
                </a:solidFill>
              </a:rPr>
              <a:t>EXAMEN PROFESIONAL DEL LIC. NESTOR ALONSO NUÑO... </a:t>
            </a:r>
            <a:r>
              <a:rPr lang="es-ES" sz="2400" b="1" dirty="0" smtClean="0">
                <a:solidFill>
                  <a:schemeClr val="bg2">
                    <a:lumMod val="50000"/>
                  </a:schemeClr>
                </a:solidFill>
              </a:rPr>
              <a:t> </a:t>
            </a:r>
            <a:r>
              <a:rPr lang="es-ES" sz="2400" b="1" dirty="0" smtClean="0">
                <a:solidFill>
                  <a:schemeClr val="bg2">
                    <a:lumMod val="50000"/>
                  </a:schemeClr>
                </a:solidFill>
              </a:rPr>
              <a:t/>
            </a:r>
            <a:br>
              <a:rPr lang="es-ES" sz="2400" b="1" dirty="0" smtClean="0">
                <a:solidFill>
                  <a:schemeClr val="bg2">
                    <a:lumMod val="50000"/>
                  </a:schemeClr>
                </a:solidFill>
              </a:rPr>
            </a:br>
            <a:r>
              <a:rPr lang="es-ES" sz="2400" b="1" dirty="0" smtClean="0">
                <a:solidFill>
                  <a:schemeClr val="bg2">
                    <a:lumMod val="50000"/>
                  </a:schemeClr>
                </a:solidFill>
              </a:rPr>
              <a:t>13 </a:t>
            </a:r>
            <a:r>
              <a:rPr lang="es-ES" sz="2400" b="1" dirty="0">
                <a:solidFill>
                  <a:schemeClr val="bg2">
                    <a:lumMod val="50000"/>
                  </a:schemeClr>
                </a:solidFill>
              </a:rPr>
              <a:t>JUNIO 2018.</a:t>
            </a:r>
          </a:p>
        </p:txBody>
      </p:sp>
      <p:pic>
        <p:nvPicPr>
          <p:cNvPr id="7170" name="Picture 2" descr="La imagen puede contener: 4 personas, personas sonriendo, personas de pie e interior"/>
          <p:cNvPicPr>
            <a:picLocks noChangeAspect="1" noChangeArrowheads="1"/>
          </p:cNvPicPr>
          <p:nvPr/>
        </p:nvPicPr>
        <p:blipFill rotWithShape="1">
          <a:blip r:embed="rId2">
            <a:extLst>
              <a:ext uri="{28A0092B-C50C-407E-A947-70E740481C1C}">
                <a14:useLocalDpi xmlns:a14="http://schemas.microsoft.com/office/drawing/2010/main" val="0"/>
              </a:ext>
            </a:extLst>
          </a:blip>
          <a:srcRect l="15827" t="18956" r="22427" b="34377"/>
          <a:stretch/>
        </p:blipFill>
        <p:spPr bwMode="auto">
          <a:xfrm>
            <a:off x="6027963" y="1751860"/>
            <a:ext cx="4212771" cy="303859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La imagen puede contener: 2 personas, personas sentadas e interior"/>
          <p:cNvPicPr>
            <a:picLocks noChangeAspect="1" noChangeArrowheads="1"/>
          </p:cNvPicPr>
          <p:nvPr/>
        </p:nvPicPr>
        <p:blipFill rotWithShape="1">
          <a:blip r:embed="rId3">
            <a:extLst>
              <a:ext uri="{28A0092B-C50C-407E-A947-70E740481C1C}">
                <a14:useLocalDpi xmlns:a14="http://schemas.microsoft.com/office/drawing/2010/main" val="0"/>
              </a:ext>
            </a:extLst>
          </a:blip>
          <a:srcRect t="28386" b="30820"/>
          <a:stretch/>
        </p:blipFill>
        <p:spPr bwMode="auto">
          <a:xfrm>
            <a:off x="4544785" y="5018315"/>
            <a:ext cx="7179129" cy="16002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La imagen puede contener: 1 persona, de pie"/>
          <p:cNvPicPr>
            <a:picLocks noChangeAspect="1" noChangeArrowheads="1"/>
          </p:cNvPicPr>
          <p:nvPr/>
        </p:nvPicPr>
        <p:blipFill rotWithShape="1">
          <a:blip r:embed="rId4">
            <a:extLst>
              <a:ext uri="{28A0092B-C50C-407E-A947-70E740481C1C}">
                <a14:useLocalDpi xmlns:a14="http://schemas.microsoft.com/office/drawing/2010/main" val="0"/>
              </a:ext>
            </a:extLst>
          </a:blip>
          <a:srcRect l="22018" t="20695" r="30681" b="14735"/>
          <a:stretch/>
        </p:blipFill>
        <p:spPr bwMode="auto">
          <a:xfrm>
            <a:off x="1036267" y="1815761"/>
            <a:ext cx="3243943" cy="4002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9592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9938" y="678537"/>
            <a:ext cx="10937631" cy="1280890"/>
          </a:xfrm>
        </p:spPr>
        <p:txBody>
          <a:bodyPr>
            <a:noAutofit/>
          </a:bodyPr>
          <a:lstStyle/>
          <a:p>
            <a:pPr algn="ctr"/>
            <a:r>
              <a:rPr lang="es-ES" sz="2400" b="1" dirty="0" smtClean="0">
                <a:solidFill>
                  <a:schemeClr val="bg2">
                    <a:lumMod val="50000"/>
                  </a:schemeClr>
                </a:solidFill>
              </a:rPr>
              <a:t>DRA. CRISTINA RUVALCABA EN LA PRIMERA REUNIÓN DE LOGÍSTICA PARA EL CURSO DE VERANO RESPONDIENDO A UNO DE NUESTROS PRINCIPIOS DE SER UNA UNIVERSIDAD SOCIALMENTE RESPONSABLE.</a:t>
            </a:r>
            <a:br>
              <a:rPr lang="es-ES" sz="2400" b="1" dirty="0" smtClean="0">
                <a:solidFill>
                  <a:schemeClr val="bg2">
                    <a:lumMod val="50000"/>
                  </a:schemeClr>
                </a:solidFill>
              </a:rPr>
            </a:br>
            <a:r>
              <a:rPr lang="es-ES" sz="2400" b="1" dirty="0" smtClean="0">
                <a:solidFill>
                  <a:schemeClr val="bg2">
                    <a:lumMod val="50000"/>
                  </a:schemeClr>
                </a:solidFill>
              </a:rPr>
              <a:t>18 JUNIO</a:t>
            </a:r>
            <a:r>
              <a:rPr lang="es-ES" sz="2400" dirty="0">
                <a:solidFill>
                  <a:schemeClr val="bg2">
                    <a:lumMod val="50000"/>
                  </a:schemeClr>
                </a:solidFill>
              </a:rPr>
              <a:t/>
            </a:r>
            <a:br>
              <a:rPr lang="es-ES" sz="2400" dirty="0">
                <a:solidFill>
                  <a:schemeClr val="bg2">
                    <a:lumMod val="50000"/>
                  </a:schemeClr>
                </a:solidFill>
              </a:rPr>
            </a:br>
            <a:r>
              <a:rPr lang="es-ES" sz="2400" dirty="0">
                <a:solidFill>
                  <a:schemeClr val="bg2">
                    <a:lumMod val="50000"/>
                  </a:schemeClr>
                </a:solidFill>
                <a:hlinkClick r:id="rId2"/>
              </a:rPr>
              <a:t/>
            </a:r>
            <a:br>
              <a:rPr lang="es-ES" sz="2400" dirty="0">
                <a:solidFill>
                  <a:schemeClr val="bg2">
                    <a:lumMod val="50000"/>
                  </a:schemeClr>
                </a:solidFill>
                <a:hlinkClick r:id="rId2"/>
              </a:rPr>
            </a:br>
            <a:endParaRPr lang="es-ES" sz="2400" b="1" dirty="0">
              <a:solidFill>
                <a:schemeClr val="bg2">
                  <a:lumMod val="50000"/>
                </a:schemeClr>
              </a:solidFill>
            </a:endParaRPr>
          </a:p>
        </p:txBody>
      </p:sp>
      <p:pic>
        <p:nvPicPr>
          <p:cNvPr id="6146" name="Picture 2" descr="La imagen puede contener: 5 personas, personas sentadas, tabla e interior"/>
          <p:cNvPicPr>
            <a:picLocks noChangeAspect="1" noChangeArrowheads="1"/>
          </p:cNvPicPr>
          <p:nvPr/>
        </p:nvPicPr>
        <p:blipFill rotWithShape="1">
          <a:blip r:embed="rId3">
            <a:extLst>
              <a:ext uri="{28A0092B-C50C-407E-A947-70E740481C1C}">
                <a14:useLocalDpi xmlns:a14="http://schemas.microsoft.com/office/drawing/2010/main" val="0"/>
              </a:ext>
            </a:extLst>
          </a:blip>
          <a:srcRect t="23702"/>
          <a:stretch/>
        </p:blipFill>
        <p:spPr bwMode="auto">
          <a:xfrm>
            <a:off x="1189716" y="1959427"/>
            <a:ext cx="4361997" cy="334191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La imagen puede contener: 4 personas, personas sentadas, tabla e inter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2015" y="2627880"/>
            <a:ext cx="4851853" cy="3638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4584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92181" y="243111"/>
            <a:ext cx="8911687" cy="1280890"/>
          </a:xfrm>
        </p:spPr>
        <p:txBody>
          <a:bodyPr>
            <a:noAutofit/>
          </a:bodyPr>
          <a:lstStyle/>
          <a:p>
            <a:pPr algn="ctr"/>
            <a:r>
              <a:rPr lang="es-ES" sz="2400" b="1" dirty="0">
                <a:solidFill>
                  <a:schemeClr val="bg2">
                    <a:lumMod val="50000"/>
                  </a:schemeClr>
                </a:solidFill>
              </a:rPr>
              <a:t>FORO DE INVESTIGACIÓN POR ALUMNOS DE LIE Y DE </a:t>
            </a:r>
            <a:r>
              <a:rPr lang="es-ES" sz="2400" b="1" dirty="0" smtClean="0">
                <a:solidFill>
                  <a:schemeClr val="bg2">
                    <a:lumMod val="50000"/>
                  </a:schemeClr>
                </a:solidFill>
              </a:rPr>
              <a:t>MAESTRÍA.</a:t>
            </a:r>
            <a:br>
              <a:rPr lang="es-ES" sz="2400" b="1" dirty="0" smtClean="0">
                <a:solidFill>
                  <a:schemeClr val="bg2">
                    <a:lumMod val="50000"/>
                  </a:schemeClr>
                </a:solidFill>
              </a:rPr>
            </a:br>
            <a:r>
              <a:rPr lang="es-ES" sz="2400" b="1" dirty="0" smtClean="0">
                <a:solidFill>
                  <a:schemeClr val="bg2">
                    <a:lumMod val="50000"/>
                  </a:schemeClr>
                </a:solidFill>
              </a:rPr>
              <a:t>20 JUNIO 2018</a:t>
            </a:r>
            <a:endParaRPr lang="es-ES" sz="2400" b="1" dirty="0">
              <a:solidFill>
                <a:schemeClr val="bg2">
                  <a:lumMod val="50000"/>
                </a:schemeClr>
              </a:solidFill>
            </a:endParaRPr>
          </a:p>
        </p:txBody>
      </p:sp>
      <p:pic>
        <p:nvPicPr>
          <p:cNvPr id="1028" name="Picture 4" descr="La imagen puede contener: 2 personas, personas sentadas, personas de pie, tabla e inte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06" y="2170336"/>
            <a:ext cx="2805339" cy="18138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 imagen puede contener: 6 personas, personas de pie e in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4520" y="4310745"/>
            <a:ext cx="2724149" cy="20431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a imagen puede contener: 7 personas, personas sentadas, tabla e inter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4567" y="2170336"/>
            <a:ext cx="2663290" cy="181383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a imagen puede contener: 5 personas, personas sonriendo, personas de p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0540" y="4310745"/>
            <a:ext cx="2554968" cy="204311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a imagen puede contener: 5 personas, personas sentadas, tabla e interi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1557" y="2170334"/>
            <a:ext cx="2522311" cy="189173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a imagen puede contener: 1 persona, sentado e interi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00829" y="4310745"/>
            <a:ext cx="2522311" cy="2043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1677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La imagen puede contener: una o varias personas, personas sentadas, personas de pie e inte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4089" y="1975955"/>
            <a:ext cx="5047796" cy="2839386"/>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091747" y="430680"/>
            <a:ext cx="9912121" cy="1280890"/>
          </a:xfrm>
        </p:spPr>
        <p:txBody>
          <a:bodyPr>
            <a:noAutofit/>
          </a:bodyPr>
          <a:lstStyle/>
          <a:p>
            <a:pPr algn="ctr"/>
            <a:r>
              <a:rPr lang="es-ES" sz="2400" b="1" dirty="0">
                <a:solidFill>
                  <a:schemeClr val="bg2">
                    <a:lumMod val="50000"/>
                  </a:schemeClr>
                </a:solidFill>
              </a:rPr>
              <a:t>DIRECTOR DE UPD GÓMEZ PALACIO DR. HÉCTOR MANUEL ALBA VIDAÑA Y COORDINADOR DE POSGRADO DR. ALBINO GÁNDARA PUENTES OFRECIENDO LA BIENVENIDA A LOS ALUMNOS DE MAESTRÍA. 23 JUNIO 2018.</a:t>
            </a:r>
          </a:p>
        </p:txBody>
      </p:sp>
      <p:pic>
        <p:nvPicPr>
          <p:cNvPr id="3074" name="Picture 2" descr="La imagen puede contener: 2 personas, personas de pie e in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747" y="1975955"/>
            <a:ext cx="4416425" cy="248424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a imagen puede contener: 3 personas, personas sentadas e inter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6310" y="4059120"/>
            <a:ext cx="4295733" cy="241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5145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73015" y="243111"/>
            <a:ext cx="10030853" cy="1280890"/>
          </a:xfrm>
        </p:spPr>
        <p:txBody>
          <a:bodyPr>
            <a:noAutofit/>
          </a:bodyPr>
          <a:lstStyle/>
          <a:p>
            <a:pPr algn="ctr"/>
            <a:r>
              <a:rPr lang="es-ES" sz="2400" b="1" dirty="0">
                <a:solidFill>
                  <a:schemeClr val="bg2">
                    <a:lumMod val="50000"/>
                  </a:schemeClr>
                </a:solidFill>
              </a:rPr>
              <a:t>REUNIÓN DE </a:t>
            </a:r>
            <a:r>
              <a:rPr lang="es-ES" sz="2400" b="1" dirty="0" smtClean="0">
                <a:solidFill>
                  <a:schemeClr val="bg2">
                    <a:lumMod val="50000"/>
                  </a:schemeClr>
                </a:solidFill>
              </a:rPr>
              <a:t>CONSEJO TÉCNICO </a:t>
            </a:r>
            <a:r>
              <a:rPr lang="es-ES" sz="2400" b="1" dirty="0">
                <a:solidFill>
                  <a:schemeClr val="bg2">
                    <a:lumMod val="50000"/>
                  </a:schemeClr>
                </a:solidFill>
              </a:rPr>
              <a:t>CONVOCADA POR DIRECTOR DE UPD GÓMEZ PALACIO DR. HÉCTOR MANUEL ALBA VIDAÑA. </a:t>
            </a:r>
            <a:r>
              <a:rPr lang="es-ES" sz="2400" b="1" dirty="0" smtClean="0">
                <a:solidFill>
                  <a:schemeClr val="bg2">
                    <a:lumMod val="50000"/>
                  </a:schemeClr>
                </a:solidFill>
              </a:rPr>
              <a:t/>
            </a:r>
            <a:br>
              <a:rPr lang="es-ES" sz="2400" b="1" dirty="0" smtClean="0">
                <a:solidFill>
                  <a:schemeClr val="bg2">
                    <a:lumMod val="50000"/>
                  </a:schemeClr>
                </a:solidFill>
              </a:rPr>
            </a:br>
            <a:r>
              <a:rPr lang="es-ES" sz="2400" b="1" dirty="0" smtClean="0">
                <a:solidFill>
                  <a:schemeClr val="bg2">
                    <a:lumMod val="50000"/>
                  </a:schemeClr>
                </a:solidFill>
              </a:rPr>
              <a:t>28 </a:t>
            </a:r>
            <a:r>
              <a:rPr lang="es-ES" sz="2400" b="1" dirty="0">
                <a:solidFill>
                  <a:schemeClr val="bg2">
                    <a:lumMod val="50000"/>
                  </a:schemeClr>
                </a:solidFill>
              </a:rPr>
              <a:t>JUNIO 2018.</a:t>
            </a:r>
          </a:p>
        </p:txBody>
      </p:sp>
      <p:pic>
        <p:nvPicPr>
          <p:cNvPr id="4098" name="Picture 2" descr="La imagen puede contener: 1 persona, sentado e inte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347" y="2003841"/>
            <a:ext cx="3349624" cy="44661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a imagen puede contener: 2 personas, personas sentadas e in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2775" y="1625790"/>
            <a:ext cx="3338739" cy="239791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a imagen puede contener: 2 personas, personas sentadas e inter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2775" y="4149838"/>
            <a:ext cx="3338739" cy="245779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La imagen puede contener: 2 personas, personas sentad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2517" y="2775857"/>
            <a:ext cx="3306082" cy="2700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9753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La imagen puede contener: 2 personas, personas de pie, personas sentadas e inte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5560" y="2080278"/>
            <a:ext cx="3632654" cy="204336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La imagen puede contener: 1 persona, sentado e interior"/>
          <p:cNvPicPr>
            <a:picLocks noChangeAspect="1" noChangeArrowheads="1"/>
          </p:cNvPicPr>
          <p:nvPr/>
        </p:nvPicPr>
        <p:blipFill rotWithShape="1">
          <a:blip r:embed="rId3">
            <a:extLst>
              <a:ext uri="{28A0092B-C50C-407E-A947-70E740481C1C}">
                <a14:useLocalDpi xmlns:a14="http://schemas.microsoft.com/office/drawing/2010/main" val="0"/>
              </a:ext>
            </a:extLst>
          </a:blip>
          <a:srcRect l="288" t="8460" r="-288" b="18346"/>
          <a:stretch/>
        </p:blipFill>
        <p:spPr bwMode="auto">
          <a:xfrm>
            <a:off x="8189232" y="2080278"/>
            <a:ext cx="3774168" cy="207185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La imagen puede contener: 3 personas, personas sentad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885" y="2080278"/>
            <a:ext cx="3189514" cy="2392136"/>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La imagen puede contener: 15 personas, personas sonriendo, personas de pie e interior"/>
          <p:cNvPicPr>
            <a:picLocks noChangeAspect="1" noChangeArrowheads="1"/>
          </p:cNvPicPr>
          <p:nvPr/>
        </p:nvPicPr>
        <p:blipFill rotWithShape="1">
          <a:blip r:embed="rId5">
            <a:extLst>
              <a:ext uri="{28A0092B-C50C-407E-A947-70E740481C1C}">
                <a14:useLocalDpi xmlns:a14="http://schemas.microsoft.com/office/drawing/2010/main" val="0"/>
              </a:ext>
            </a:extLst>
          </a:blip>
          <a:srcRect l="7227" t="31796" b="20744"/>
          <a:stretch/>
        </p:blipFill>
        <p:spPr bwMode="auto">
          <a:xfrm>
            <a:off x="2453142" y="4278085"/>
            <a:ext cx="7757658" cy="2286000"/>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1"/>
          <p:cNvSpPr>
            <a:spLocks noGrp="1"/>
          </p:cNvSpPr>
          <p:nvPr>
            <p:ph type="title"/>
          </p:nvPr>
        </p:nvSpPr>
        <p:spPr>
          <a:xfrm>
            <a:off x="609600" y="87150"/>
            <a:ext cx="11353800" cy="1993128"/>
          </a:xfrm>
        </p:spPr>
        <p:txBody>
          <a:bodyPr>
            <a:noAutofit/>
          </a:bodyPr>
          <a:lstStyle/>
          <a:p>
            <a:pPr algn="ctr"/>
            <a:r>
              <a:rPr lang="es-ES" sz="2000" b="1" dirty="0">
                <a:solidFill>
                  <a:schemeClr val="bg2">
                    <a:lumMod val="50000"/>
                  </a:schemeClr>
                </a:solidFill>
              </a:rPr>
              <a:t>SEMINARIO TALLER "ANÁLISIS Y PERSPECTIVAS DEL MODELO EDUCATIVO ACTUAL DEL NIVEL BÁSICO" LOS DÍAS 26, 27 Y 28 DE JUNIO 2018 OFRECIDO A PERSONAL ACADÉMICO DE UPD UNIDAD GÓMEZ PALACIO, IMPARTIDO POR: POR MTRA. ANABEL ÁLVAREZ DIARTE, MTRA. DIANA ADAME Y MTRA. MARÍA ELENA RODRÍGUEZ HERNÁNDEZ</a:t>
            </a:r>
            <a:r>
              <a:rPr lang="es-ES" sz="2000" b="1" dirty="0" smtClean="0">
                <a:solidFill>
                  <a:schemeClr val="bg2">
                    <a:lumMod val="50000"/>
                  </a:schemeClr>
                </a:solidFill>
              </a:rPr>
              <a:t>.</a:t>
            </a:r>
            <a:endParaRPr lang="es-ES" sz="2000" b="1" dirty="0">
              <a:solidFill>
                <a:schemeClr val="bg2">
                  <a:lumMod val="50000"/>
                </a:schemeClr>
              </a:solidFill>
            </a:endParaRPr>
          </a:p>
        </p:txBody>
      </p:sp>
    </p:spTree>
    <p:extLst>
      <p:ext uri="{BB962C8B-B14F-4D97-AF65-F5344CB8AC3E}">
        <p14:creationId xmlns:p14="http://schemas.microsoft.com/office/powerpoint/2010/main" val="16084430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81166" y="418957"/>
            <a:ext cx="8911687" cy="1280890"/>
          </a:xfrm>
        </p:spPr>
        <p:txBody>
          <a:bodyPr>
            <a:noAutofit/>
          </a:bodyPr>
          <a:lstStyle/>
          <a:p>
            <a:pPr algn="ctr"/>
            <a:r>
              <a:rPr lang="es-ES" sz="2400" b="1" dirty="0">
                <a:solidFill>
                  <a:schemeClr val="bg2">
                    <a:lumMod val="50000"/>
                  </a:schemeClr>
                </a:solidFill>
              </a:rPr>
              <a:t>CURSO DE VERANO EN UPD GÓMEZ PALACIO DEL 2 AL 13 DE JULIO..DE 9 A.M. A 1 P.M.... .CUPO LIMITADO.</a:t>
            </a:r>
          </a:p>
        </p:txBody>
      </p:sp>
      <p:pic>
        <p:nvPicPr>
          <p:cNvPr id="6146" name="Picture 2" descr="No hay texto alternativo automÃ¡tico disponible."/>
          <p:cNvPicPr>
            <a:picLocks noChangeAspect="1" noChangeArrowheads="1"/>
          </p:cNvPicPr>
          <p:nvPr/>
        </p:nvPicPr>
        <p:blipFill rotWithShape="1">
          <a:blip r:embed="rId2">
            <a:extLst>
              <a:ext uri="{28A0092B-C50C-407E-A947-70E740481C1C}">
                <a14:useLocalDpi xmlns:a14="http://schemas.microsoft.com/office/drawing/2010/main" val="0"/>
              </a:ext>
            </a:extLst>
          </a:blip>
          <a:srcRect l="1056" t="32072" r="-1056" b="13071"/>
          <a:stretch/>
        </p:blipFill>
        <p:spPr bwMode="auto">
          <a:xfrm>
            <a:off x="3799114" y="2046515"/>
            <a:ext cx="5410200" cy="3461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7523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La imagen puede contener: 1 persona, de pie, exterior y naturaleza"/>
          <p:cNvPicPr>
            <a:picLocks noChangeAspect="1" noChangeArrowheads="1"/>
          </p:cNvPicPr>
          <p:nvPr/>
        </p:nvPicPr>
        <p:blipFill rotWithShape="1">
          <a:blip r:embed="rId2">
            <a:extLst>
              <a:ext uri="{28A0092B-C50C-407E-A947-70E740481C1C}">
                <a14:useLocalDpi xmlns:a14="http://schemas.microsoft.com/office/drawing/2010/main" val="0"/>
              </a:ext>
            </a:extLst>
          </a:blip>
          <a:srcRect l="12466" t="19415" r="5273" b="10745"/>
          <a:stretch/>
        </p:blipFill>
        <p:spPr bwMode="auto">
          <a:xfrm>
            <a:off x="4865425" y="3668486"/>
            <a:ext cx="3350722"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La imagen puede contener: 1 persona, de pie, multitud y exterior"/>
          <p:cNvPicPr>
            <a:picLocks noChangeAspect="1" noChangeArrowheads="1"/>
          </p:cNvPicPr>
          <p:nvPr/>
        </p:nvPicPr>
        <p:blipFill rotWithShape="1">
          <a:blip r:embed="rId3">
            <a:extLst>
              <a:ext uri="{28A0092B-C50C-407E-A947-70E740481C1C}">
                <a14:useLocalDpi xmlns:a14="http://schemas.microsoft.com/office/drawing/2010/main" val="0"/>
              </a:ext>
            </a:extLst>
          </a:blip>
          <a:srcRect t="23542" r="13844" b="34396"/>
          <a:stretch/>
        </p:blipFill>
        <p:spPr bwMode="auto">
          <a:xfrm>
            <a:off x="2143072" y="2917372"/>
            <a:ext cx="7878082" cy="2884714"/>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2"/>
          <p:cNvSpPr>
            <a:spLocks noGrp="1"/>
          </p:cNvSpPr>
          <p:nvPr>
            <p:ph type="title"/>
          </p:nvPr>
        </p:nvSpPr>
        <p:spPr>
          <a:xfrm>
            <a:off x="668215" y="483468"/>
            <a:ext cx="11078308" cy="1508760"/>
          </a:xfrm>
        </p:spPr>
        <p:txBody>
          <a:bodyPr>
            <a:normAutofit fontScale="90000"/>
          </a:bodyPr>
          <a:lstStyle/>
          <a:p>
            <a:pPr algn="ctr"/>
            <a:r>
              <a:rPr lang="es-ES" sz="2800" b="1" dirty="0" smtClean="0">
                <a:solidFill>
                  <a:schemeClr val="bg2">
                    <a:lumMod val="50000"/>
                  </a:schemeClr>
                </a:solidFill>
                <a:latin typeface="Helvetica" panose="020B0604020202020204" pitchFamily="34" charset="0"/>
              </a:rPr>
              <a:t>INAUGURACIÓN DE LOS </a:t>
            </a:r>
            <a:r>
              <a:rPr lang="es-ES" sz="2800" b="1" dirty="0">
                <a:solidFill>
                  <a:schemeClr val="bg2">
                    <a:lumMod val="50000"/>
                  </a:schemeClr>
                </a:solidFill>
                <a:latin typeface="Helvetica" panose="020B0604020202020204" pitchFamily="34" charset="0"/>
              </a:rPr>
              <a:t>EXÁMENES PROFESIONALES DE EGRESADAS DE LIE 2018</a:t>
            </a:r>
            <a:r>
              <a:rPr lang="es-ES" sz="2800" b="1" dirty="0" smtClean="0">
                <a:solidFill>
                  <a:schemeClr val="bg2">
                    <a:lumMod val="50000"/>
                  </a:schemeClr>
                </a:solidFill>
                <a:latin typeface="Helvetica" panose="020B0604020202020204" pitchFamily="34" charset="0"/>
              </a:rPr>
              <a:t>.</a:t>
            </a:r>
            <a:br>
              <a:rPr lang="es-ES" sz="2800" b="1" dirty="0" smtClean="0">
                <a:solidFill>
                  <a:schemeClr val="bg2">
                    <a:lumMod val="50000"/>
                  </a:schemeClr>
                </a:solidFill>
                <a:latin typeface="Helvetica" panose="020B0604020202020204" pitchFamily="34" charset="0"/>
              </a:rPr>
            </a:br>
            <a:r>
              <a:rPr lang="es-ES" sz="2800" b="1" dirty="0" smtClean="0">
                <a:solidFill>
                  <a:schemeClr val="bg2">
                    <a:lumMod val="50000"/>
                  </a:schemeClr>
                </a:solidFill>
                <a:latin typeface="Helvetica" panose="020B0604020202020204" pitchFamily="34" charset="0"/>
              </a:rPr>
              <a:t> </a:t>
            </a:r>
            <a:r>
              <a:rPr lang="es-ES" sz="2800" b="1" dirty="0">
                <a:solidFill>
                  <a:schemeClr val="bg2">
                    <a:lumMod val="50000"/>
                  </a:schemeClr>
                </a:solidFill>
                <a:latin typeface="Helvetica" panose="020B0604020202020204" pitchFamily="34" charset="0"/>
              </a:rPr>
              <a:t>2 JULIO.</a:t>
            </a:r>
            <a:r>
              <a:rPr lang="es-ES" b="1" dirty="0"/>
              <a:t/>
            </a:r>
            <a:br>
              <a:rPr lang="es-ES" b="1" dirty="0"/>
            </a:br>
            <a:endParaRPr lang="es-ES" dirty="0"/>
          </a:p>
        </p:txBody>
      </p:sp>
    </p:spTree>
    <p:extLst>
      <p:ext uri="{BB962C8B-B14F-4D97-AF65-F5344CB8AC3E}">
        <p14:creationId xmlns:p14="http://schemas.microsoft.com/office/powerpoint/2010/main" val="19333509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a imagen puede contener: 5 personas, personas sentadas, tabla e interior"/>
          <p:cNvPicPr>
            <a:picLocks noChangeAspect="1" noChangeArrowheads="1"/>
          </p:cNvPicPr>
          <p:nvPr/>
        </p:nvPicPr>
        <p:blipFill rotWithShape="1">
          <a:blip r:embed="rId2">
            <a:extLst>
              <a:ext uri="{28A0092B-C50C-407E-A947-70E740481C1C}">
                <a14:useLocalDpi xmlns:a14="http://schemas.microsoft.com/office/drawing/2010/main" val="0"/>
              </a:ext>
            </a:extLst>
          </a:blip>
          <a:srcRect l="3300" t="5129" r="5273" b="39632"/>
          <a:stretch/>
        </p:blipFill>
        <p:spPr bwMode="auto">
          <a:xfrm>
            <a:off x="5369170" y="2039120"/>
            <a:ext cx="6576645" cy="37882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a imagen puede contener: 2 personas, interior"/>
          <p:cNvPicPr>
            <a:picLocks noChangeAspect="1" noChangeArrowheads="1"/>
          </p:cNvPicPr>
          <p:nvPr/>
        </p:nvPicPr>
        <p:blipFill rotWithShape="1">
          <a:blip r:embed="rId3">
            <a:extLst>
              <a:ext uri="{28A0092B-C50C-407E-A947-70E740481C1C}">
                <a14:useLocalDpi xmlns:a14="http://schemas.microsoft.com/office/drawing/2010/main" val="0"/>
              </a:ext>
            </a:extLst>
          </a:blip>
          <a:srcRect l="32163" t="19414" r="22297" b="28681"/>
          <a:stretch/>
        </p:blipFill>
        <p:spPr bwMode="auto">
          <a:xfrm>
            <a:off x="433754" y="2794277"/>
            <a:ext cx="4164204" cy="355963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2"/>
          <p:cNvSpPr>
            <a:spLocks noGrp="1"/>
          </p:cNvSpPr>
          <p:nvPr>
            <p:ph type="title"/>
          </p:nvPr>
        </p:nvSpPr>
        <p:spPr>
          <a:xfrm>
            <a:off x="117232" y="530360"/>
            <a:ext cx="12180275" cy="1508760"/>
          </a:xfrm>
        </p:spPr>
        <p:txBody>
          <a:bodyPr>
            <a:normAutofit fontScale="90000"/>
          </a:bodyPr>
          <a:lstStyle/>
          <a:p>
            <a:pPr algn="ctr"/>
            <a:r>
              <a:rPr lang="es-ES" sz="3600" b="1" dirty="0">
                <a:solidFill>
                  <a:srgbClr val="1D2129"/>
                </a:solidFill>
                <a:latin typeface="Helvetica" panose="020B0604020202020204" pitchFamily="34" charset="0"/>
              </a:rPr>
              <a:t>INICIO DE EXÁMENES PROFESIONALES </a:t>
            </a:r>
            <a:r>
              <a:rPr lang="es-ES" sz="3600" b="1" dirty="0" smtClean="0">
                <a:solidFill>
                  <a:srgbClr val="1D2129"/>
                </a:solidFill>
                <a:latin typeface="Helvetica" panose="020B0604020202020204" pitchFamily="34" charset="0"/>
              </a:rPr>
              <a:t>LIE 2018 </a:t>
            </a:r>
            <a:br>
              <a:rPr lang="es-ES" sz="3600" b="1" dirty="0" smtClean="0">
                <a:solidFill>
                  <a:srgbClr val="1D2129"/>
                </a:solidFill>
                <a:latin typeface="Helvetica" panose="020B0604020202020204" pitchFamily="34" charset="0"/>
              </a:rPr>
            </a:br>
            <a:r>
              <a:rPr lang="es-ES" sz="3600" b="1" dirty="0" smtClean="0">
                <a:solidFill>
                  <a:srgbClr val="1D2129"/>
                </a:solidFill>
                <a:latin typeface="Helvetica" panose="020B0604020202020204" pitchFamily="34" charset="0"/>
              </a:rPr>
              <a:t>2 </a:t>
            </a:r>
            <a:r>
              <a:rPr lang="es-ES" sz="3600" b="1" dirty="0">
                <a:solidFill>
                  <a:srgbClr val="1D2129"/>
                </a:solidFill>
                <a:latin typeface="Helvetica" panose="020B0604020202020204" pitchFamily="34" charset="0"/>
              </a:rPr>
              <a:t>JULIO 2018.</a:t>
            </a:r>
            <a:r>
              <a:rPr lang="es-ES" b="1" dirty="0"/>
              <a:t/>
            </a:r>
            <a:br>
              <a:rPr lang="es-ES" b="1" dirty="0"/>
            </a:br>
            <a:endParaRPr lang="es-ES" dirty="0"/>
          </a:p>
        </p:txBody>
      </p:sp>
    </p:spTree>
    <p:extLst>
      <p:ext uri="{BB962C8B-B14F-4D97-AF65-F5344CB8AC3E}">
        <p14:creationId xmlns:p14="http://schemas.microsoft.com/office/powerpoint/2010/main" val="35160179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0677" y="368156"/>
            <a:ext cx="11922369" cy="1280890"/>
          </a:xfrm>
        </p:spPr>
        <p:txBody>
          <a:bodyPr>
            <a:normAutofit/>
          </a:bodyPr>
          <a:lstStyle/>
          <a:p>
            <a:pPr algn="ctr"/>
            <a:r>
              <a:rPr lang="es-ES" sz="2800" b="1" dirty="0">
                <a:solidFill>
                  <a:schemeClr val="bg2">
                    <a:lumMod val="50000"/>
                  </a:schemeClr>
                </a:solidFill>
              </a:rPr>
              <a:t>AUTORIDADES EDUCATIVAS DE UPD UNIDAD ACADÉMICA EXTENSIVAS GÓMEZ PALACIO INCIANDO ACTIVIDADES DEL CURSO PARA INGRESO A SERVICIO PROFESIONAL </a:t>
            </a:r>
            <a:r>
              <a:rPr lang="es-ES" sz="2800" b="1" dirty="0" smtClean="0">
                <a:solidFill>
                  <a:schemeClr val="bg2">
                    <a:lumMod val="50000"/>
                  </a:schemeClr>
                </a:solidFill>
              </a:rPr>
              <a:t>DOCENTE.      16 </a:t>
            </a:r>
            <a:r>
              <a:rPr lang="es-ES" sz="2800" b="1" dirty="0">
                <a:solidFill>
                  <a:schemeClr val="bg2">
                    <a:lumMod val="50000"/>
                  </a:schemeClr>
                </a:solidFill>
              </a:rPr>
              <a:t>ABRIL 2018</a:t>
            </a:r>
          </a:p>
        </p:txBody>
      </p:sp>
      <p:pic>
        <p:nvPicPr>
          <p:cNvPr id="5122" name="Picture 2" descr="La imagen puede contener: 2 personas, personas sonriendo, personas de 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650" y="2438400"/>
            <a:ext cx="3130550" cy="234791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a imagen puede contener: 4 personas, personas sentadas, tabla e in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375" y="2972594"/>
            <a:ext cx="3502025" cy="262651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La imagen puede contener: 3 personas, personas sonriendo, personas sentadas, tabla, oficina e inter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6575" y="3612356"/>
            <a:ext cx="2526250" cy="2555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7987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a imagen puede contener: 3 personas, personas de pie y exterior"/>
          <p:cNvPicPr>
            <a:picLocks noChangeAspect="1" noChangeArrowheads="1"/>
          </p:cNvPicPr>
          <p:nvPr/>
        </p:nvPicPr>
        <p:blipFill rotWithShape="1">
          <a:blip r:embed="rId2">
            <a:extLst>
              <a:ext uri="{28A0092B-C50C-407E-A947-70E740481C1C}">
                <a14:useLocalDpi xmlns:a14="http://schemas.microsoft.com/office/drawing/2010/main" val="0"/>
              </a:ext>
            </a:extLst>
          </a:blip>
          <a:srcRect t="26558" b="27252"/>
          <a:stretch/>
        </p:blipFill>
        <p:spPr bwMode="auto">
          <a:xfrm>
            <a:off x="2191377" y="2911889"/>
            <a:ext cx="8280853" cy="3167743"/>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2"/>
          <p:cNvSpPr>
            <a:spLocks noGrp="1"/>
          </p:cNvSpPr>
          <p:nvPr>
            <p:ph type="title"/>
          </p:nvPr>
        </p:nvSpPr>
        <p:spPr>
          <a:xfrm>
            <a:off x="269630" y="694484"/>
            <a:ext cx="11523785" cy="1508760"/>
          </a:xfrm>
        </p:spPr>
        <p:txBody>
          <a:bodyPr>
            <a:normAutofit fontScale="90000"/>
          </a:bodyPr>
          <a:lstStyle/>
          <a:p>
            <a:pPr algn="ctr"/>
            <a:r>
              <a:rPr lang="es-ES" sz="3100" b="1" dirty="0">
                <a:solidFill>
                  <a:srgbClr val="1D2129"/>
                </a:solidFill>
                <a:latin typeface="Helvetica" panose="020B0604020202020204" pitchFamily="34" charset="0"/>
              </a:rPr>
              <a:t>INICIO AL CURSO DE VERANO QUE SE DESARROLLARÁ DEL </a:t>
            </a:r>
            <a:br>
              <a:rPr lang="es-ES" sz="3100" b="1" dirty="0">
                <a:solidFill>
                  <a:srgbClr val="1D2129"/>
                </a:solidFill>
                <a:latin typeface="Helvetica" panose="020B0604020202020204" pitchFamily="34" charset="0"/>
              </a:rPr>
            </a:br>
            <a:r>
              <a:rPr lang="es-ES" sz="3100" b="1" dirty="0">
                <a:solidFill>
                  <a:srgbClr val="1D2129"/>
                </a:solidFill>
                <a:latin typeface="Helvetica" panose="020B0604020202020204" pitchFamily="34" charset="0"/>
              </a:rPr>
              <a:t>2 AL 13 DE JULIO, BAJO EL PRINCIPIO DE ESCUELA SOCIALMENTE </a:t>
            </a:r>
            <a:r>
              <a:rPr lang="es-ES" sz="3100" b="1" dirty="0" smtClean="0">
                <a:solidFill>
                  <a:srgbClr val="1D2129"/>
                </a:solidFill>
                <a:latin typeface="Helvetica" panose="020B0604020202020204" pitchFamily="34" charset="0"/>
              </a:rPr>
              <a:t>RESPONSABLE</a:t>
            </a:r>
            <a:br>
              <a:rPr lang="es-ES" sz="3100" b="1" dirty="0" smtClean="0">
                <a:solidFill>
                  <a:srgbClr val="1D2129"/>
                </a:solidFill>
                <a:latin typeface="Helvetica" panose="020B0604020202020204" pitchFamily="34" charset="0"/>
              </a:rPr>
            </a:br>
            <a:r>
              <a:rPr lang="es-ES" b="1" dirty="0"/>
              <a:t/>
            </a:r>
            <a:br>
              <a:rPr lang="es-ES" b="1" dirty="0"/>
            </a:br>
            <a:endParaRPr lang="es-ES" dirty="0"/>
          </a:p>
        </p:txBody>
      </p:sp>
    </p:spTree>
    <p:extLst>
      <p:ext uri="{BB962C8B-B14F-4D97-AF65-F5344CB8AC3E}">
        <p14:creationId xmlns:p14="http://schemas.microsoft.com/office/powerpoint/2010/main" val="7989611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a imagen puede contener: 20 personas, personas sonrien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34388"/>
            <a:ext cx="3178629" cy="502361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a imagen puede contener: 1 perso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041" y="1834388"/>
            <a:ext cx="2021568" cy="269542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a imagen puede contener: 4 personas, personas de pie"/>
          <p:cNvPicPr>
            <a:picLocks noChangeAspect="1" noChangeArrowheads="1"/>
          </p:cNvPicPr>
          <p:nvPr/>
        </p:nvPicPr>
        <p:blipFill rotWithShape="1">
          <a:blip r:embed="rId4">
            <a:extLst>
              <a:ext uri="{28A0092B-C50C-407E-A947-70E740481C1C}">
                <a14:useLocalDpi xmlns:a14="http://schemas.microsoft.com/office/drawing/2010/main" val="0"/>
              </a:ext>
            </a:extLst>
          </a:blip>
          <a:srcRect l="3930" t="24018" r="391" b="28889"/>
          <a:stretch/>
        </p:blipFill>
        <p:spPr bwMode="auto">
          <a:xfrm>
            <a:off x="3995058" y="3789670"/>
            <a:ext cx="8117568" cy="299658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La imagen puede contener: 12 personas, personas sonriendo, personas de pie y texto"/>
          <p:cNvPicPr>
            <a:picLocks noChangeAspect="1" noChangeArrowheads="1"/>
          </p:cNvPicPr>
          <p:nvPr/>
        </p:nvPicPr>
        <p:blipFill rotWithShape="1">
          <a:blip r:embed="rId5">
            <a:extLst>
              <a:ext uri="{28A0092B-C50C-407E-A947-70E740481C1C}">
                <a14:useLocalDpi xmlns:a14="http://schemas.microsoft.com/office/drawing/2010/main" val="0"/>
              </a:ext>
            </a:extLst>
          </a:blip>
          <a:srcRect l="4370" t="25923" b="16776"/>
          <a:stretch/>
        </p:blipFill>
        <p:spPr bwMode="auto">
          <a:xfrm>
            <a:off x="7966065" y="1834388"/>
            <a:ext cx="4012408" cy="180318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2"/>
          <p:cNvSpPr>
            <a:spLocks noGrp="1"/>
          </p:cNvSpPr>
          <p:nvPr>
            <p:ph type="title"/>
          </p:nvPr>
        </p:nvSpPr>
        <p:spPr>
          <a:xfrm>
            <a:off x="1270746" y="386224"/>
            <a:ext cx="10707727" cy="1508760"/>
          </a:xfrm>
        </p:spPr>
        <p:txBody>
          <a:bodyPr>
            <a:normAutofit fontScale="90000"/>
          </a:bodyPr>
          <a:lstStyle/>
          <a:p>
            <a:r>
              <a:rPr lang="es-ES" sz="2700" b="1" dirty="0">
                <a:solidFill>
                  <a:schemeClr val="bg2">
                    <a:lumMod val="50000"/>
                  </a:schemeClr>
                </a:solidFill>
                <a:latin typeface="Helvetica" panose="020B0604020202020204" pitchFamily="34" charset="0"/>
              </a:rPr>
              <a:t>CURSO DE VERANO QUE SE DESARROLLARÁ EN UPD UNIDAD ACADÉMICA EXTENSIVA GÓMEZ PALACIO DEL 2 AL 13 DE JULIO, BAJO EL PRINCIPIO DE ESCUELA SOCIALMENTE RESPONSABLE</a:t>
            </a:r>
            <a:r>
              <a:rPr lang="es-ES" b="1" dirty="0"/>
              <a:t/>
            </a:r>
            <a:br>
              <a:rPr lang="es-ES" b="1" dirty="0"/>
            </a:br>
            <a:endParaRPr lang="es-ES" dirty="0"/>
          </a:p>
        </p:txBody>
      </p:sp>
    </p:spTree>
    <p:extLst>
      <p:ext uri="{BB962C8B-B14F-4D97-AF65-F5344CB8AC3E}">
        <p14:creationId xmlns:p14="http://schemas.microsoft.com/office/powerpoint/2010/main" val="36529413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2" name="Picture 12" descr="La imagen puede contener: 1 persona, de pie"/>
          <p:cNvPicPr>
            <a:picLocks noChangeAspect="1" noChangeArrowheads="1"/>
          </p:cNvPicPr>
          <p:nvPr/>
        </p:nvPicPr>
        <p:blipFill rotWithShape="1">
          <a:blip r:embed="rId2">
            <a:extLst>
              <a:ext uri="{28A0092B-C50C-407E-A947-70E740481C1C}">
                <a14:useLocalDpi xmlns:a14="http://schemas.microsoft.com/office/drawing/2010/main" val="0"/>
              </a:ext>
            </a:extLst>
          </a:blip>
          <a:srcRect l="12822" t="8303" r="8606" b="19474"/>
          <a:stretch/>
        </p:blipFill>
        <p:spPr bwMode="auto">
          <a:xfrm>
            <a:off x="4371865" y="4676883"/>
            <a:ext cx="3280907" cy="203562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a imagen puede contener: 1 persona, sonriendo, de pie e interior"/>
          <p:cNvPicPr>
            <a:picLocks noChangeAspect="1" noChangeArrowheads="1"/>
          </p:cNvPicPr>
          <p:nvPr/>
        </p:nvPicPr>
        <p:blipFill rotWithShape="1">
          <a:blip r:embed="rId3">
            <a:extLst>
              <a:ext uri="{28A0092B-C50C-407E-A947-70E740481C1C}">
                <a14:useLocalDpi xmlns:a14="http://schemas.microsoft.com/office/drawing/2010/main" val="0"/>
              </a:ext>
            </a:extLst>
          </a:blip>
          <a:srcRect t="14245" r="34201" b="16826"/>
          <a:stretch/>
        </p:blipFill>
        <p:spPr bwMode="auto">
          <a:xfrm>
            <a:off x="446800" y="2142686"/>
            <a:ext cx="2151022" cy="150222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La imagen puede contener: 1 persona, de pie"/>
          <p:cNvPicPr>
            <a:picLocks noChangeAspect="1" noChangeArrowheads="1"/>
          </p:cNvPicPr>
          <p:nvPr/>
        </p:nvPicPr>
        <p:blipFill rotWithShape="1">
          <a:blip r:embed="rId4">
            <a:extLst>
              <a:ext uri="{28A0092B-C50C-407E-A947-70E740481C1C}">
                <a14:useLocalDpi xmlns:a14="http://schemas.microsoft.com/office/drawing/2010/main" val="0"/>
              </a:ext>
            </a:extLst>
          </a:blip>
          <a:srcRect l="20917" t="24812" r="17296"/>
          <a:stretch/>
        </p:blipFill>
        <p:spPr bwMode="auto">
          <a:xfrm>
            <a:off x="4371865" y="1950494"/>
            <a:ext cx="2449285" cy="223544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La imagen puede contener: 2 personas, personas sentadas, personas de pie e interior"/>
          <p:cNvPicPr>
            <a:picLocks noChangeAspect="1" noChangeArrowheads="1"/>
          </p:cNvPicPr>
          <p:nvPr/>
        </p:nvPicPr>
        <p:blipFill rotWithShape="1">
          <a:blip r:embed="rId5">
            <a:extLst>
              <a:ext uri="{28A0092B-C50C-407E-A947-70E740481C1C}">
                <a14:useLocalDpi xmlns:a14="http://schemas.microsoft.com/office/drawing/2010/main" val="0"/>
              </a:ext>
            </a:extLst>
          </a:blip>
          <a:srcRect l="14013" t="13352" b="17004"/>
          <a:stretch/>
        </p:blipFill>
        <p:spPr bwMode="auto">
          <a:xfrm>
            <a:off x="363254" y="4432541"/>
            <a:ext cx="3729723" cy="201385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La imagen puede contener: 2 personas, personas sentadas e interior"/>
          <p:cNvPicPr>
            <a:picLocks noChangeAspect="1" noChangeArrowheads="1"/>
          </p:cNvPicPr>
          <p:nvPr/>
        </p:nvPicPr>
        <p:blipFill rotWithShape="1">
          <a:blip r:embed="rId6">
            <a:extLst>
              <a:ext uri="{28A0092B-C50C-407E-A947-70E740481C1C}">
                <a14:useLocalDpi xmlns:a14="http://schemas.microsoft.com/office/drawing/2010/main" val="0"/>
              </a:ext>
            </a:extLst>
          </a:blip>
          <a:srcRect l="5085" t="36716" r="4082" b="28681"/>
          <a:stretch/>
        </p:blipFill>
        <p:spPr bwMode="auto">
          <a:xfrm>
            <a:off x="7836074" y="2458372"/>
            <a:ext cx="4267200" cy="2373086"/>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522311" y="441734"/>
            <a:ext cx="9784080" cy="1508760"/>
          </a:xfrm>
        </p:spPr>
        <p:txBody>
          <a:bodyPr>
            <a:normAutofit fontScale="90000"/>
          </a:bodyPr>
          <a:lstStyle/>
          <a:p>
            <a:pPr algn="ctr"/>
            <a:r>
              <a:rPr lang="es-ES" sz="3600" b="1" dirty="0">
                <a:solidFill>
                  <a:schemeClr val="bg2">
                    <a:lumMod val="50000"/>
                  </a:schemeClr>
                </a:solidFill>
                <a:latin typeface="Helvetica" panose="020B0604020202020204" pitchFamily="34" charset="0"/>
              </a:rPr>
              <a:t>EXÁMENES PROFESIONALES EN UPD LIE 2018</a:t>
            </a:r>
            <a:br>
              <a:rPr lang="es-ES" sz="3600" b="1" dirty="0">
                <a:solidFill>
                  <a:schemeClr val="bg2">
                    <a:lumMod val="50000"/>
                  </a:schemeClr>
                </a:solidFill>
                <a:latin typeface="Helvetica" panose="020B0604020202020204" pitchFamily="34" charset="0"/>
              </a:rPr>
            </a:br>
            <a:r>
              <a:rPr lang="es-ES" sz="3600" b="1" dirty="0">
                <a:solidFill>
                  <a:schemeClr val="bg2">
                    <a:lumMod val="50000"/>
                  </a:schemeClr>
                </a:solidFill>
                <a:latin typeface="Helvetica" panose="020B0604020202020204" pitchFamily="34" charset="0"/>
              </a:rPr>
              <a:t/>
            </a:r>
            <a:br>
              <a:rPr lang="es-ES" sz="3600" b="1" dirty="0">
                <a:solidFill>
                  <a:schemeClr val="bg2">
                    <a:lumMod val="50000"/>
                  </a:schemeClr>
                </a:solidFill>
                <a:latin typeface="Helvetica" panose="020B0604020202020204" pitchFamily="34" charset="0"/>
              </a:rPr>
            </a:br>
            <a:r>
              <a:rPr lang="es-ES" sz="3600" b="1" dirty="0" smtClean="0">
                <a:solidFill>
                  <a:schemeClr val="bg2">
                    <a:lumMod val="50000"/>
                  </a:schemeClr>
                </a:solidFill>
                <a:latin typeface="Helvetica" panose="020B0604020202020204" pitchFamily="34" charset="0"/>
              </a:rPr>
              <a:t>DEL </a:t>
            </a:r>
            <a:r>
              <a:rPr lang="es-ES" sz="3600" b="1" dirty="0">
                <a:solidFill>
                  <a:schemeClr val="bg2">
                    <a:lumMod val="50000"/>
                  </a:schemeClr>
                </a:solidFill>
                <a:latin typeface="Helvetica" panose="020B0604020202020204" pitchFamily="34" charset="0"/>
              </a:rPr>
              <a:t>2 </a:t>
            </a:r>
            <a:r>
              <a:rPr lang="es-ES" sz="3600" b="1" dirty="0" smtClean="0">
                <a:solidFill>
                  <a:schemeClr val="bg2">
                    <a:lumMod val="50000"/>
                  </a:schemeClr>
                </a:solidFill>
                <a:latin typeface="Helvetica" panose="020B0604020202020204" pitchFamily="34" charset="0"/>
              </a:rPr>
              <a:t>AL 14 DE </a:t>
            </a:r>
            <a:r>
              <a:rPr lang="es-ES" sz="3600" b="1" dirty="0">
                <a:solidFill>
                  <a:schemeClr val="bg2">
                    <a:lumMod val="50000"/>
                  </a:schemeClr>
                </a:solidFill>
                <a:latin typeface="Helvetica" panose="020B0604020202020204" pitchFamily="34" charset="0"/>
              </a:rPr>
              <a:t>JULIO</a:t>
            </a:r>
            <a:r>
              <a:rPr lang="es-ES" b="1" dirty="0"/>
              <a:t/>
            </a:r>
            <a:br>
              <a:rPr lang="es-ES" b="1" dirty="0"/>
            </a:br>
            <a:endParaRPr lang="es-ES" dirty="0"/>
          </a:p>
        </p:txBody>
      </p:sp>
    </p:spTree>
    <p:extLst>
      <p:ext uri="{BB962C8B-B14F-4D97-AF65-F5344CB8AC3E}">
        <p14:creationId xmlns:p14="http://schemas.microsoft.com/office/powerpoint/2010/main" val="19037408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6571" y="384624"/>
            <a:ext cx="11767458" cy="1280890"/>
          </a:xfrm>
        </p:spPr>
        <p:txBody>
          <a:bodyPr>
            <a:noAutofit/>
          </a:bodyPr>
          <a:lstStyle/>
          <a:p>
            <a:pPr algn="just"/>
            <a:r>
              <a:rPr lang="es-ES" sz="3200" b="1" dirty="0">
                <a:solidFill>
                  <a:schemeClr val="bg2">
                    <a:lumMod val="50000"/>
                  </a:schemeClr>
                </a:solidFill>
              </a:rPr>
              <a:t>17 DE ABRIL INICIA ACTIVIDAD DE CASA ABIERTA RECIBIENDO EL DIRECTOR DE UPD GÓMEZ PALACIO DR. HÉCTOR MANUEL ALBA VIDAÑA AL ALUMNADO DEL COBAED No. 2 DE LERDO, DGO. </a:t>
            </a:r>
            <a:r>
              <a:rPr lang="es-ES" sz="3200" b="1" dirty="0" smtClean="0">
                <a:solidFill>
                  <a:schemeClr val="bg2">
                    <a:lumMod val="50000"/>
                  </a:schemeClr>
                </a:solidFill>
              </a:rPr>
              <a:t>T.M.</a:t>
            </a:r>
            <a:endParaRPr lang="es-ES" sz="3200" b="1" dirty="0">
              <a:solidFill>
                <a:schemeClr val="bg2">
                  <a:lumMod val="50000"/>
                </a:schemeClr>
              </a:solidFill>
            </a:endParaRPr>
          </a:p>
        </p:txBody>
      </p:sp>
      <p:pic>
        <p:nvPicPr>
          <p:cNvPr id="6146" name="Picture 2" descr="La imagen puede contener: 11 personas, personas sonriendo, personas de pie y exte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145" y="2585244"/>
            <a:ext cx="3679825" cy="275986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La imagen puede contener: 9 personas, personas de p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9104" y="3007344"/>
            <a:ext cx="3924003" cy="294300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La imagen puede contener: 10 personas, personas de p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9374" y="3533378"/>
            <a:ext cx="2765425" cy="287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3474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4462" y="406400"/>
            <a:ext cx="11772329" cy="1280890"/>
          </a:xfrm>
        </p:spPr>
        <p:txBody>
          <a:bodyPr>
            <a:normAutofit fontScale="90000"/>
          </a:bodyPr>
          <a:lstStyle/>
          <a:p>
            <a:pPr algn="just"/>
            <a:r>
              <a:rPr lang="es-ES" sz="3600" b="1" dirty="0">
                <a:solidFill>
                  <a:schemeClr val="bg2">
                    <a:lumMod val="50000"/>
                  </a:schemeClr>
                </a:solidFill>
              </a:rPr>
              <a:t>17 DE ABRIL INICIA ACTIVIDAD DE CASA ABIERTA RECIBIENDO EL DIRECTOR DE UPD GÓMEZ PALACIO DR. HÉCTOR MANUEL ALBA VIDAÑA </a:t>
            </a:r>
            <a:r>
              <a:rPr lang="es-ES" sz="3600" b="1" dirty="0" smtClean="0">
                <a:solidFill>
                  <a:schemeClr val="bg2">
                    <a:lumMod val="50000"/>
                  </a:schemeClr>
                </a:solidFill>
              </a:rPr>
              <a:t>A </a:t>
            </a:r>
            <a:r>
              <a:rPr lang="es-ES" sz="3600" b="1" dirty="0">
                <a:solidFill>
                  <a:schemeClr val="bg2">
                    <a:lumMod val="50000"/>
                  </a:schemeClr>
                </a:solidFill>
              </a:rPr>
              <a:t>ALUMNADO DEL COBAED No. 2 DE LERDO, </a:t>
            </a:r>
            <a:r>
              <a:rPr lang="es-ES" sz="3600" b="1" dirty="0" smtClean="0">
                <a:solidFill>
                  <a:schemeClr val="bg2">
                    <a:lumMod val="50000"/>
                  </a:schemeClr>
                </a:solidFill>
              </a:rPr>
              <a:t>DGO</a:t>
            </a:r>
            <a:r>
              <a:rPr lang="es-ES" sz="3600" b="1" dirty="0" smtClean="0">
                <a:solidFill>
                  <a:schemeClr val="bg2">
                    <a:lumMod val="50000"/>
                  </a:schemeClr>
                </a:solidFill>
              </a:rPr>
              <a:t>. </a:t>
            </a:r>
            <a:r>
              <a:rPr lang="es-ES" sz="3100" b="1" dirty="0" smtClean="0">
                <a:solidFill>
                  <a:schemeClr val="bg2">
                    <a:lumMod val="50000"/>
                  </a:schemeClr>
                </a:solidFill>
              </a:rPr>
              <a:t>T. V.</a:t>
            </a:r>
            <a:endParaRPr lang="es-ES" sz="3100" b="1" dirty="0">
              <a:solidFill>
                <a:schemeClr val="bg2">
                  <a:lumMod val="50000"/>
                </a:schemeClr>
              </a:solidFill>
            </a:endParaRPr>
          </a:p>
        </p:txBody>
      </p:sp>
      <p:pic>
        <p:nvPicPr>
          <p:cNvPr id="7170" name="Picture 2" descr="La imagen puede contener: 4 personas, personas de pie, calzado y exte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981612" y="2322513"/>
            <a:ext cx="3222625" cy="241696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La imagen puede contener: 3 personas, personas de pie e in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9925" y="2439195"/>
            <a:ext cx="3147475" cy="419663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La imagen puede contener: 11 personas, personas sonriendo, personas de pie y exter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0775" y="2306240"/>
            <a:ext cx="3266017" cy="2449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7010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6185" y="432531"/>
            <a:ext cx="11513221" cy="1280890"/>
          </a:xfrm>
        </p:spPr>
        <p:txBody>
          <a:bodyPr>
            <a:noAutofit/>
          </a:bodyPr>
          <a:lstStyle/>
          <a:p>
            <a:pPr algn="just"/>
            <a:r>
              <a:rPr lang="es-ES" sz="2400" b="1" dirty="0">
                <a:solidFill>
                  <a:schemeClr val="bg2">
                    <a:lumMod val="50000"/>
                  </a:schemeClr>
                </a:solidFill>
                <a:effectLst>
                  <a:outerShdw blurRad="38100" dist="38100" dir="2700000" algn="tl">
                    <a:srgbClr val="000000">
                      <a:alpha val="43137"/>
                    </a:srgbClr>
                  </a:outerShdw>
                </a:effectLst>
              </a:rPr>
              <a:t>18 DE ABRIL </a:t>
            </a:r>
            <a:r>
              <a:rPr lang="es-ES" sz="2400" b="1" dirty="0" smtClean="0">
                <a:solidFill>
                  <a:schemeClr val="bg2">
                    <a:lumMod val="50000"/>
                  </a:schemeClr>
                </a:solidFill>
                <a:effectLst>
                  <a:outerShdw blurRad="38100" dist="38100" dir="2700000" algn="tl">
                    <a:srgbClr val="000000">
                      <a:alpha val="43137"/>
                    </a:srgbClr>
                  </a:outerShdw>
                </a:effectLst>
              </a:rPr>
              <a:t>CONTINUA </a:t>
            </a:r>
            <a:r>
              <a:rPr lang="es-ES" sz="2400" b="1" dirty="0">
                <a:solidFill>
                  <a:schemeClr val="bg2">
                    <a:lumMod val="50000"/>
                  </a:schemeClr>
                </a:solidFill>
                <a:effectLst>
                  <a:outerShdw blurRad="38100" dist="38100" dir="2700000" algn="tl">
                    <a:srgbClr val="000000">
                      <a:alpha val="43137"/>
                    </a:srgbClr>
                  </a:outerShdw>
                </a:effectLst>
              </a:rPr>
              <a:t>ACTIVIDAD DE CASA ABIERTA RECIBIENDO EL DIRECTOR DE UPD GÓMEZ PALACIO DR. HÉCTOR MANUEL ALBA VIDAÑA AL ALUMNADO DEL COBAED No. 35 DE GÓMEZ PALACIO, DGO. TURNO MATUTINO</a:t>
            </a:r>
          </a:p>
        </p:txBody>
      </p:sp>
      <p:pic>
        <p:nvPicPr>
          <p:cNvPr id="8194" name="Picture 2" descr="La imagen puede contener: 6 personas, personas sonriendo, personas de 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0212" y="2204244"/>
            <a:ext cx="2765425" cy="207406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La imagen puede contener: 11 personas, personas de p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7204" y="2204244"/>
            <a:ext cx="3924003" cy="389175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La imagen puede contener: 3 personas, personas sentad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5575" y="2204244"/>
            <a:ext cx="2968625" cy="2074069"/>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La imagen puede contener: 12 personas, personas sonriendo, personas de pie y exteri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895" y="4487069"/>
            <a:ext cx="3451225" cy="2182019"/>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La imagen puede contener: 3 personas, personas de pie e interi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0368" y="4069556"/>
            <a:ext cx="2459038" cy="2599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7673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1116" y="441492"/>
            <a:ext cx="11821929" cy="1280890"/>
          </a:xfrm>
        </p:spPr>
        <p:txBody>
          <a:bodyPr>
            <a:noAutofit/>
          </a:bodyPr>
          <a:lstStyle/>
          <a:p>
            <a:pPr algn="ctr"/>
            <a:r>
              <a:rPr lang="es-ES" sz="2800" b="1" dirty="0">
                <a:solidFill>
                  <a:schemeClr val="bg2">
                    <a:lumMod val="50000"/>
                  </a:schemeClr>
                </a:solidFill>
              </a:rPr>
              <a:t>18 DE ABRIL SEGUNDO DÍA DE ACTIVIDAD: CASA ABIERTA RECIBIENDO EL DIRECTOR DE UPD GÓMEZ PALACIO DR. HÉCTOR MANUEL ALBA VIDAÑA AL ALUMNADO DEL COBAED No. 2 DE LERDO, DGO.</a:t>
            </a:r>
          </a:p>
        </p:txBody>
      </p:sp>
      <p:pic>
        <p:nvPicPr>
          <p:cNvPr id="9218" name="Picture 2" descr="La imagen puede contener: 6 personas, personas de 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975" y="2209800"/>
            <a:ext cx="2690283" cy="294300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La imagen puede contener: 4 personas, personas sonriendo, personas sentadas, personas de pie e in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775" y="2209800"/>
            <a:ext cx="3924003" cy="294300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La imagen puede contener: 3 personas, personas de p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4295" y="2209800"/>
            <a:ext cx="3273425" cy="294300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La imagen puede contener: 2 personas, personas de p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3937" y="4125119"/>
            <a:ext cx="2066163" cy="2754884"/>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La imagen puede contener: 4 personas, personas de pie e interi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1600" y="4465526"/>
            <a:ext cx="3352800" cy="2074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73711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 bandas">
  <a:themeElements>
    <a:clrScheme name="Con bandas">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Con banda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on bandas">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docProps/app.xml><?xml version="1.0" encoding="utf-8"?>
<Properties xmlns="http://schemas.openxmlformats.org/officeDocument/2006/extended-properties" xmlns:vt="http://schemas.openxmlformats.org/officeDocument/2006/docPropsVTypes">
  <Template>TM03090430[[fn=Con bandas]]</Template>
  <TotalTime>1793</TotalTime>
  <Words>1306</Words>
  <Application>Microsoft Office PowerPoint</Application>
  <PresentationFormat>Panorámica</PresentationFormat>
  <Paragraphs>54</Paragraphs>
  <Slides>52</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52</vt:i4>
      </vt:variant>
    </vt:vector>
  </HeadingPairs>
  <TitlesOfParts>
    <vt:vector size="57" baseType="lpstr">
      <vt:lpstr>Arial</vt:lpstr>
      <vt:lpstr>Corbel</vt:lpstr>
      <vt:lpstr>Helvetica</vt:lpstr>
      <vt:lpstr>Wingdings</vt:lpstr>
      <vt:lpstr>Con bandas</vt:lpstr>
      <vt:lpstr>INFORME DE ACTIVIDADES SUBDIRECCIÓN ACADÉMICA GÓMEZ PALACIO Del 22 de Marzo al de  2 de Julio del 2018  </vt:lpstr>
      <vt:lpstr>PROMOCIÓN DE LOS DIFERENTES PROGRAMAS QUE OFERTA LA UPD UNIDAD ACADÉMICA EXTENSIVA GÓMEZ PALACIO. 22 MARZO</vt:lpstr>
      <vt:lpstr>DR. MIGUEL NAVARRO RODRÍGUEZ OFRECIENDO EL TALLER "CARACTERÍSTICAS DE LOS LIBROS ELECTRÓNICOS" A DOCENTES Y ALUMNOS DE UPD GÓMEZ PALACIO. 23 DE MARZO 2018.</vt:lpstr>
      <vt:lpstr>13 DE ABRIL DIRECTOR DE LA UPD GÓMEZ PALACIO DR. HÉCTOR MANUEL ALBA VIDAÑA Y SUBDIRECTORA ACADÉMICA MTRA. SARA VIOLETA TREVIÑO RODRÍGUEZ DANDO A CONOCER A MEDIOS MASIVOS DE COMUNICACIÓN LOCALES PROMOCIÓN SOBRE PROGRAMAS DE OFERTA EDUCATIVA PARA CAPTAR ALUMNADO DE NUEVO INGRESO.</vt:lpstr>
      <vt:lpstr>AUTORIDADES EDUCATIVAS DE UPD UNIDAD ACADÉMICA EXTENSIVAS GÓMEZ PALACIO INCIANDO ACTIVIDADES DEL CURSO PARA INGRESO A SERVICIO PROFESIONAL DOCENTE.      16 ABRIL 2018</vt:lpstr>
      <vt:lpstr>17 DE ABRIL INICIA ACTIVIDAD DE CASA ABIERTA RECIBIENDO EL DIRECTOR DE UPD GÓMEZ PALACIO DR. HÉCTOR MANUEL ALBA VIDAÑA AL ALUMNADO DEL COBAED No. 2 DE LERDO, DGO. T.M.</vt:lpstr>
      <vt:lpstr>17 DE ABRIL INICIA ACTIVIDAD DE CASA ABIERTA RECIBIENDO EL DIRECTOR DE UPD GÓMEZ PALACIO DR. HÉCTOR MANUEL ALBA VIDAÑA A ALUMNADO DEL COBAED No. 2 DE LERDO, DGO. T. V.</vt:lpstr>
      <vt:lpstr>18 DE ABRIL CONTINUA ACTIVIDAD DE CASA ABIERTA RECIBIENDO EL DIRECTOR DE UPD GÓMEZ PALACIO DR. HÉCTOR MANUEL ALBA VIDAÑA AL ALUMNADO DEL COBAED No. 35 DE GÓMEZ PALACIO, DGO. TURNO MATUTINO</vt:lpstr>
      <vt:lpstr>18 DE ABRIL SEGUNDO DÍA DE ACTIVIDAD: CASA ABIERTA RECIBIENDO EL DIRECTOR DE UPD GÓMEZ PALACIO DR. HÉCTOR MANUEL ALBA VIDAÑA AL ALUMNADO DEL COBAED No. 2 DE LERDO, DGO.</vt:lpstr>
      <vt:lpstr>19 DE ABRIL CIERRE DE LA ACTIVIDAD DENOMINADA CASA ABIERTA CON LA VISITA DE ALUMNOS DE LA PREPARATORIA "JAIME TORRES BODET"</vt:lpstr>
      <vt:lpstr>19 DE ABRIL CIERRE DE LA ACTIVIDAD DENOMINADA CASA ABIERTA CON LA VISITA DE ALUMNOS DE LA PREPARATORIA "CETIS 47 TURNO MATUTINO"</vt:lpstr>
      <vt:lpstr>19 DE ABRIL CIERRE DE LA ACTIVIDAD DENOMINADA CASA ABIERTA CON LA VISITA DE ALUMNOS DE LA PREPARATORIA "MTRO. JESÚS MARIO HERNÁNDEZ MESTAS".</vt:lpstr>
      <vt:lpstr>EN LA “CASA ABIERTA” ALUMNAS DE LA LIE, EXPONIENDO Y EXPLICANDO LA APLICACIÓN DEL MATERIAL DIDÁCTICO ELABORADO POR ELLAS MISMAS DURANTE LAS PRÁCTICAS PROFESIONALES.</vt:lpstr>
      <vt:lpstr>EXAMEN PROFESIONAL DEL DÍA DEL 21 DE ABRIL CON LA LICENCIADA EN INTERVENCIÓN EDUCATIVA JUDITH GONZÁLEZ</vt:lpstr>
      <vt:lpstr>DONATIVOS PARA EL FESTEJO DEL DIA DEL NIÑO... 22 DE ABRIL </vt:lpstr>
      <vt:lpstr>REUNIÓN DE CONSEJO LLEVADA A CABO EL 25 DE ABRIL DE 2018.</vt:lpstr>
      <vt:lpstr>FESTIVAL DEL DÍA DEL NIÑO EN EL EJIDO LA POPULAR, DGO.,  26 DE ABRIL DE 2018</vt:lpstr>
      <vt:lpstr>CURSO SOBRE PUBLICACION DE INVESTIGACIONES EDUCATIVAS AL PERSONAL ACADÉMICO DE UPD OFRECIDO POR EL DR. ARTURO BARRAZA MACÍAS. 27 ABRIL 2018.</vt:lpstr>
      <vt:lpstr>ACTIVIDADES EXTRA CLASE QUE SE REALIZAN EN EL TALLER DE TEATRO 27 DE ABRIL</vt:lpstr>
      <vt:lpstr>PRESENTACIÓN DE ESPECTÁCULO INFANTIL, ENTREGA DE BOLOS Y JUGUETES A NIÑOS DE LA PRIMARIA "10 DE MAYO" DEL EJ. 13 DE MARZO CON MOTIVO DEL DIA DEL NIÑO. ACTIVIDAD PROMOVIDA POR ALUMNAS DE 6o. SEM. DE LIE .  26 ABRIL 2018.</vt:lpstr>
      <vt:lpstr>ALUMNAS DE 4º. SEMESTRE DE LCE ESCOLARIZADA APOYANDO EL FESTEJO DE LOS NIÑOS DEL JARDÍN DE NIÑOS “LEOPOLDO VILLARREAL”</vt:lpstr>
      <vt:lpstr>DONACIÓN DE JUGUETES Y BOLOS A LA COMUNIDAD POR LAS ALUMNAS DE 6º. SEMESTRE DE LIE. 30 DE ABRIL.</vt:lpstr>
      <vt:lpstr>PROMOCIÓN PERMANENTE DE LOS PROGRAMAS QUE OFERTA LA UPD GÓMEZ PALACIO ACTIVIDAD ENCABEZADA POR MAESTROS Y ALUMNOS DE LA PROPIA UPD.  VIERNES 27 DE ABRIL 2018.</vt:lpstr>
      <vt:lpstr>CLAUSURA DEL CURSO PARA ASPIRANTES A INGRESAR A SERVICIO PROFESIONAL DOCENTE OFERTADO POR UPD GOMEZ PALACIO CON DURACIÓN DE 60 HORAS.  4 MAYO 2018.</vt:lpstr>
      <vt:lpstr>HONORES A LA BANDERA DEL MES DE MAYO REALIZADOS POR ALUMNAS DE 4o. SEM. DE LCE ESCOLARIZADO EL LUNES  TUTORA: MTRA. MÓNICA CASTRO MUÑOZ. 7 DE MAYO.  </vt:lpstr>
      <vt:lpstr>DIRECTOR DE UPD GÓMEZ PALACIO DR. HÉCTOR MANUEL ALBA VIDAÑA ENTREGA RECONOCIMIENTO A MTRA. DE EDUCACIÓN INICIAL NO FORMAL POR OFRECER UNA CONFERENCIA SOBRE ESTA MODALIDAD DE ATENCIÓN EDUCATIVA.  16 MAYO 2018.  </vt:lpstr>
      <vt:lpstr>NUEVA MODALIDAD PARA DESARROLLAR ACADEMIAS ENTRE DOCENTES DE UPD GÓMEZ PALACIO.  17 MAYO 2018.</vt:lpstr>
      <vt:lpstr>SUBDIRECTORA DE UPD GÓMEZ PALACIO MTRA. SARA VIOLETA TREVIÑO RODRÍGUEZ; MTRA. MARDIA LEEZZULLE VAQUERA ROMERO, COORDINADORA DE DOCENCIA Y MTRA. MARÍA ELENA RODRÍGUEZ HERNÁNDEZ, COORDINADORA DE DIFUSIÓN EN UPD UNIDAD CENTRAL EN DURANGO, DGO. ASISTIENDO A REUNIÓN PARA PRESENTACIÓN DEL REGLAMENTO DE PRÁCTICAS PROFESIONALES. 19 MAYO 2018.</vt:lpstr>
      <vt:lpstr>MTRA. DIANA ADAME OFRECIENDO CURSO A DIRECTORES DE EDUCACIÓN BÁSICA SOBRE APRENDIZAJES CLAVE.  21 MAYO 2018</vt:lpstr>
      <vt:lpstr>UNA CONVIVENCIA MUY AMENA PASARON  NUESTRAS ALUMNAS DE LIE Y LCE ESCOLARIZADO. EN SU FESTEJO DEL DÍA DEL ESTUDIANTE, FELICIDADES CON MUCHO CARIÑO Y ENTUSIASMO LO BRINDÓ NUESTRO DIRECTOR DE LA UNIDAD DR. HÉCTOR ALBA A NOMBRE DE DR. GERMÁN LOZANO REYES DIRECTOR GENERAL DE LA UPD</vt:lpstr>
      <vt:lpstr>DIRECTOR DE UPD GÓMEZ PALACIO DR. HÉCTOR MANUEL ALBA VIDAÑA OFRECIENDO FESTEJO DEL DIA DEL ESTUDIANTE A ALUMNADO DE LIE Y LCE ESCOLARIZADO. 24 MAYO 2018.</vt:lpstr>
      <vt:lpstr>ALUMNOS DE LOS DIVERSOS PROGRAMAS Y DOCENTE DE NUESTRA UNIVERSIDAD RECIBEN RECONOCIMIENTO AL MÉRITO ACADÉMICO POR PARTE DE LA CIESLAG MAYO 25.</vt:lpstr>
      <vt:lpstr>FESTEJO DEL DÍA ESTUDIANTE LCE SEMIESCOLARIZADO Y MAESTRÍA 25 MAYO 2018. </vt:lpstr>
      <vt:lpstr>DIRECTOR DE UPD GÓMEZ PALACIO DR. HÉCTOR MANUEL ALBA VIDAÑA INAUGURANDO LA FERIA CIENTÍFICA ORGANIZADA POR ALUMNOS DE 6o. SEM. DE LCE SEMIESCOLARIZADO EN EL MARCO DEL CIERRE DE MATERIA EL NIÑO Y LA CIENCIA A CARGO DE LA MTRA. GUADALUPE R. MORALES MEZA.  26 MAYO 2018.</vt:lpstr>
      <vt:lpstr>PROCESO DE TITULACIÓN PERMANENTE EN UPD UNIDAD GÓMEZ PALACIO, EN ESTE  CASO DE LA LIC. MARÍA GUADALUPE RAMÍREZ SALAZAR.  SÁBADO 26 DE MAYO.</vt:lpstr>
      <vt:lpstr>PROCESO DE TITULACIÓN PERMANENTE EN UPD UNIDAD GÓMEZ PALACIO, EN ESTE  CASO DE LA LIC. MARÍA GUADALUPE RAMÍREZ SALAZAR.  SÁBADO 26 DE MAYO.</vt:lpstr>
      <vt:lpstr>DR. HECTOR MANUEL A LBA VIDAÑA A CARGO DEL CIERRE DEL CUARTO SEMESTRE CON LA MATERIA: CORRIENTES PEDAGOGICAS CONTEMPORANEAS. DE LA MAESTRÍA EN EDUCACION CAMPO PRÁCTICA EDUCATIVA. CADA ESTUDIANTE PRESENTÓ EL ANÁLISIS DE UN LIBRO DE PEDAGOGÍA.  BAJO INDICADORES SIGNALITICOS. TERMINÓ UNA NUEVA GENERACIÓN. CON ORGULLO UPD. 31 MAYO.</vt:lpstr>
      <vt:lpstr>ALUMNAS DE UPD GÓMEZ PALACIO EN LOS PROGRAMAS DE MAESTRÍA Y LICENCIATURA (LIE) ACREEDORAS AL MÉRITO ACADÉMICO 2018.   6 JUNIO 2018.  </vt:lpstr>
      <vt:lpstr>REUNIÓN DIRIGIDA POR DRA. ALEJANDRA MÉNDEZ ZÚÑIGA, SECRETARIA ACADÉMICA DE UPD UNIDAD CENTRAL, ORIENTADA A DOCENTES DE UPD GÓMEZ PALACIO.  7 JUNIO 2018.</vt:lpstr>
      <vt:lpstr>DIRECTOR DE UPD GÓMEZ PALACIO DR. HÉCTOR MANUEL ALBA VIDAÑA Y DEMAS PERSONAL DE LA INSTITUCIÓN AL PENDIENTE DE LOS REQUERIMIENTOS PARA LA APLICACIÓN DEL EXAMEN DE CENEVAL PARA EL PROCESO DE SELECCIÓN E INGRESO A LOS PROGRAMAS DE LICENCIATURA. 9 JUNIO 2018.</vt:lpstr>
      <vt:lpstr>EXAMEN PROFESIONAL DEL LIC. NESTOR ALONSO NUÑO...   13 JUNIO 2018.</vt:lpstr>
      <vt:lpstr>DRA. CRISTINA RUVALCABA EN LA PRIMERA REUNIÓN DE LOGÍSTICA PARA EL CURSO DE VERANO RESPONDIENDO A UNO DE NUESTROS PRINCIPIOS DE SER UNA UNIVERSIDAD SOCIALMENTE RESPONSABLE. 18 JUNIO  </vt:lpstr>
      <vt:lpstr>FORO DE INVESTIGACIÓN POR ALUMNOS DE LIE Y DE MAESTRÍA. 20 JUNIO 2018</vt:lpstr>
      <vt:lpstr>DIRECTOR DE UPD GÓMEZ PALACIO DR. HÉCTOR MANUEL ALBA VIDAÑA Y COORDINADOR DE POSGRADO DR. ALBINO GÁNDARA PUENTES OFRECIENDO LA BIENVENIDA A LOS ALUMNOS DE MAESTRÍA. 23 JUNIO 2018.</vt:lpstr>
      <vt:lpstr>REUNIÓN DE CONSEJO TÉCNICO CONVOCADA POR DIRECTOR DE UPD GÓMEZ PALACIO DR. HÉCTOR MANUEL ALBA VIDAÑA.  28 JUNIO 2018.</vt:lpstr>
      <vt:lpstr>SEMINARIO TALLER "ANÁLISIS Y PERSPECTIVAS DEL MODELO EDUCATIVO ACTUAL DEL NIVEL BÁSICO" LOS DÍAS 26, 27 Y 28 DE JUNIO 2018 OFRECIDO A PERSONAL ACADÉMICO DE UPD UNIDAD GÓMEZ PALACIO, IMPARTIDO POR: POR MTRA. ANABEL ÁLVAREZ DIARTE, MTRA. DIANA ADAME Y MTRA. MARÍA ELENA RODRÍGUEZ HERNÁNDEZ.</vt:lpstr>
      <vt:lpstr>CURSO DE VERANO EN UPD GÓMEZ PALACIO DEL 2 AL 13 DE JULIO..DE 9 A.M. A 1 P.M.... .CUPO LIMITADO.</vt:lpstr>
      <vt:lpstr>INAUGURACIÓN DE LOS EXÁMENES PROFESIONALES DE EGRESADAS DE LIE 2018.  2 JULIO. </vt:lpstr>
      <vt:lpstr>INICIO DE EXÁMENES PROFESIONALES LIE 2018  2 JULIO 2018. </vt:lpstr>
      <vt:lpstr>INICIO AL CURSO DE VERANO QUE SE DESARROLLARÁ DEL  2 AL 13 DE JULIO, BAJO EL PRINCIPIO DE ESCUELA SOCIALMENTE RESPONSABLE  </vt:lpstr>
      <vt:lpstr>CURSO DE VERANO QUE SE DESARROLLARÁ EN UPD UNIDAD ACADÉMICA EXTENSIVA GÓMEZ PALACIO DEL 2 AL 13 DE JULIO, BAJO EL PRINCIPIO DE ESCUELA SOCIALMENTE RESPONSABLE </vt:lpstr>
      <vt:lpstr>EXÁMENES PROFESIONALES EN UPD LIE 2018  DEL 2 AL 14 DE JULIO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Informe de actividades upd uae Gómez palacio Del 8 de nov 2016 al de enero del 2018</dc:title>
  <dc:creator>Nena Glavez</dc:creator>
  <cp:lastModifiedBy>Oem</cp:lastModifiedBy>
  <cp:revision>135</cp:revision>
  <dcterms:created xsi:type="dcterms:W3CDTF">2018-01-30T14:51:04Z</dcterms:created>
  <dcterms:modified xsi:type="dcterms:W3CDTF">2018-07-16T14:41:37Z</dcterms:modified>
</cp:coreProperties>
</file>